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345" r:id="rId2"/>
    <p:sldId id="278" r:id="rId3"/>
    <p:sldId id="282" r:id="rId4"/>
    <p:sldId id="378" r:id="rId5"/>
    <p:sldId id="376" r:id="rId6"/>
    <p:sldId id="373" r:id="rId7"/>
    <p:sldId id="377" r:id="rId8"/>
    <p:sldId id="379" r:id="rId9"/>
    <p:sldId id="380" r:id="rId10"/>
    <p:sldId id="382" r:id="rId11"/>
    <p:sldId id="364" r:id="rId12"/>
    <p:sldId id="383" r:id="rId13"/>
    <p:sldId id="384" r:id="rId14"/>
    <p:sldId id="385" r:id="rId15"/>
    <p:sldId id="386" r:id="rId16"/>
    <p:sldId id="363" r:id="rId17"/>
    <p:sldId id="387" r:id="rId18"/>
    <p:sldId id="388" r:id="rId19"/>
    <p:sldId id="389" r:id="rId20"/>
    <p:sldId id="390" r:id="rId21"/>
    <p:sldId id="381" r:id="rId22"/>
    <p:sldId id="391" r:id="rId23"/>
    <p:sldId id="392" r:id="rId24"/>
    <p:sldId id="368" r:id="rId25"/>
    <p:sldId id="393" r:id="rId26"/>
    <p:sldId id="346" r:id="rId27"/>
  </p:sldIdLst>
  <p:sldSz cx="9144000" cy="6858000" type="screen4x3"/>
  <p:notesSz cx="7099300" cy="10234613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B82A"/>
    <a:srgbClr val="008FA5"/>
    <a:srgbClr val="336699"/>
    <a:srgbClr val="D77D2A"/>
    <a:srgbClr val="034EA2"/>
    <a:srgbClr val="BCB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81149" autoAdjust="0"/>
  </p:normalViewPr>
  <p:slideViewPr>
    <p:cSldViewPr>
      <p:cViewPr varScale="1">
        <p:scale>
          <a:sx n="111" d="100"/>
          <a:sy n="111" d="100"/>
        </p:scale>
        <p:origin x="1284" y="84"/>
      </p:cViewPr>
      <p:guideLst>
        <p:guide orient="horz" pos="229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2952" y="60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microsoft.com/office/2006/relationships/vbaProject" Target="vbaProject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A551C008-21AD-4887-8015-779E2BEC40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4988" cy="512763"/>
          </a:xfrm>
          <a:prstGeom prst="rect">
            <a:avLst/>
          </a:prstGeom>
        </p:spPr>
        <p:txBody>
          <a:bodyPr vert="horz" lIns="95500" tIns="47750" rIns="95500" bIns="47750" rtlCol="0"/>
          <a:lstStyle>
            <a:lvl1pPr algn="l">
              <a:defRPr sz="130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2927E48-9DEB-4966-9736-ADB04FD01C3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2725" y="0"/>
            <a:ext cx="3074988" cy="512763"/>
          </a:xfrm>
          <a:prstGeom prst="rect">
            <a:avLst/>
          </a:prstGeom>
        </p:spPr>
        <p:txBody>
          <a:bodyPr vert="horz" lIns="95500" tIns="47750" rIns="95500" bIns="47750" rtlCol="0"/>
          <a:lstStyle>
            <a:lvl1pPr algn="r">
              <a:defRPr sz="130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91930CBD-1709-4634-8B39-9425BD4B494D}" type="datetimeFigureOut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C0D9964-1686-495D-8576-6B335C86739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4988" cy="512763"/>
          </a:xfrm>
          <a:prstGeom prst="rect">
            <a:avLst/>
          </a:prstGeom>
        </p:spPr>
        <p:txBody>
          <a:bodyPr vert="horz" lIns="95500" tIns="47750" rIns="95500" bIns="47750" rtlCol="0" anchor="b"/>
          <a:lstStyle>
            <a:lvl1pPr algn="l">
              <a:defRPr sz="130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51076A7-44B3-4673-8406-01A0A11D6EF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2725" y="9721850"/>
            <a:ext cx="3074988" cy="512763"/>
          </a:xfrm>
          <a:prstGeom prst="rect">
            <a:avLst/>
          </a:prstGeom>
        </p:spPr>
        <p:txBody>
          <a:bodyPr vert="horz" lIns="95500" tIns="47750" rIns="95500" bIns="47750" rtlCol="0" anchor="b"/>
          <a:lstStyle>
            <a:lvl1pPr algn="r">
              <a:defRPr sz="130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D4A3A1B1-9CAA-49A6-9BCB-08DB4B25C18B}" type="slidenum">
              <a:rPr lang="fr-FR"/>
              <a:pPr>
                <a:defRPr/>
              </a:pPr>
              <a:t>‹N›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E93565F-134E-4042-8C16-C187AFFA4E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4988" cy="512763"/>
          </a:xfrm>
          <a:prstGeom prst="rect">
            <a:avLst/>
          </a:prstGeom>
        </p:spPr>
        <p:txBody>
          <a:bodyPr vert="horz" lIns="94735" tIns="47368" rIns="94735" bIns="4736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93499EA-1A9A-4ADB-A9EA-E27A46D545D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4988" cy="512763"/>
          </a:xfrm>
          <a:prstGeom prst="rect">
            <a:avLst/>
          </a:prstGeom>
        </p:spPr>
        <p:txBody>
          <a:bodyPr vert="horz" wrap="square" lIns="94735" tIns="47368" rIns="94735" bIns="4736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A570564B-411B-4032-8747-7704FF34E69E}" type="datetimeFigureOut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F8FD44F2-56AF-4879-86C0-F1704A9FEAC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35" tIns="47368" rIns="94735" bIns="47368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93025E07-BCA4-4256-8B0E-8CF77030BF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wrap="square" lIns="94735" tIns="47368" rIns="94735" bIns="47368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89F7F6-829A-4757-AB3F-61A663004F9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4988" cy="512762"/>
          </a:xfrm>
          <a:prstGeom prst="rect">
            <a:avLst/>
          </a:prstGeom>
        </p:spPr>
        <p:txBody>
          <a:bodyPr vert="horz" lIns="94735" tIns="47368" rIns="94735" bIns="4736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F33B885-06AE-433F-A4B3-83CFC43325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2725" y="9720263"/>
            <a:ext cx="3074988" cy="512762"/>
          </a:xfrm>
          <a:prstGeom prst="rect">
            <a:avLst/>
          </a:prstGeom>
        </p:spPr>
        <p:txBody>
          <a:bodyPr vert="horz" wrap="square" lIns="94735" tIns="47368" rIns="94735" bIns="4736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9756D286-1A8A-4646-83D4-4F1936D2A11D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>
            <a:extLst>
              <a:ext uri="{FF2B5EF4-FFF2-40B4-BE49-F238E27FC236}">
                <a16:creationId xmlns:a16="http://schemas.microsoft.com/office/drawing/2014/main" id="{77328603-FB71-4A70-BCE0-84989FDEAE1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>
            <a:extLst>
              <a:ext uri="{FF2B5EF4-FFF2-40B4-BE49-F238E27FC236}">
                <a16:creationId xmlns:a16="http://schemas.microsoft.com/office/drawing/2014/main" id="{07986D79-4EDC-408D-B04A-60976147912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altLang="fr-FR"/>
              <a:t>Diminution des risques de percussion ds les câbles (remontées mécaniques et lignes électriques) = volet « phrare » du LIFE GypHelp</a:t>
            </a:r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7D53C893-5D43-4032-8F67-60B8A0065E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62E91F2-7836-4589-8826-1F79A13D89C7}" type="slidenum">
              <a:rPr lang="fr-FR" altLang="fr-FR" smtClean="0">
                <a:latin typeface="Calibri" panose="020F0502020204030204" pitchFamily="34" charset="0"/>
              </a:rPr>
              <a:pPr/>
              <a:t>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>
            <a:extLst>
              <a:ext uri="{FF2B5EF4-FFF2-40B4-BE49-F238E27FC236}">
                <a16:creationId xmlns:a16="http://schemas.microsoft.com/office/drawing/2014/main" id="{3006B0BC-A336-445C-84A1-5A86006E898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>
            <a:extLst>
              <a:ext uri="{FF2B5EF4-FFF2-40B4-BE49-F238E27FC236}">
                <a16:creationId xmlns:a16="http://schemas.microsoft.com/office/drawing/2014/main" id="{98E29CCB-BF7D-4DBD-8810-CF1E06E6292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17C98477-D584-461E-90F0-40FE41D91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472AF81-E2EA-47EC-9CDC-1341BCB429E4}" type="slidenum">
              <a:rPr lang="fr-FR" altLang="fr-FR" smtClean="0">
                <a:latin typeface="Calibri" panose="020F0502020204030204" pitchFamily="34" charset="0"/>
              </a:rPr>
              <a:pPr/>
              <a:t>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>
            <a:extLst>
              <a:ext uri="{FF2B5EF4-FFF2-40B4-BE49-F238E27FC236}">
                <a16:creationId xmlns:a16="http://schemas.microsoft.com/office/drawing/2014/main" id="{DD56A900-E373-4C15-B693-2FA265D8A91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>
            <a:extLst>
              <a:ext uri="{FF2B5EF4-FFF2-40B4-BE49-F238E27FC236}">
                <a16:creationId xmlns:a16="http://schemas.microsoft.com/office/drawing/2014/main" id="{66AA30CC-8127-4602-867C-ABCD84521F8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altLang="fr-FR"/>
              <a:t>Les 3 volets du LIFE GypHelp</a:t>
            </a:r>
          </a:p>
        </p:txBody>
      </p:sp>
      <p:sp>
        <p:nvSpPr>
          <p:cNvPr id="10244" name="Espace réservé du numéro de diapositive 3">
            <a:extLst>
              <a:ext uri="{FF2B5EF4-FFF2-40B4-BE49-F238E27FC236}">
                <a16:creationId xmlns:a16="http://schemas.microsoft.com/office/drawing/2014/main" id="{6975D31B-F75B-4497-BD35-C88A75E193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A9DDE5B-B838-4E75-8326-C0FEE1253746}" type="slidenum">
              <a:rPr lang="fr-FR" altLang="fr-FR" smtClean="0">
                <a:latin typeface="Calibri" panose="020F0502020204030204" pitchFamily="34" charset="0"/>
              </a:rPr>
              <a:pPr/>
              <a:t>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>
            <a:extLst>
              <a:ext uri="{FF2B5EF4-FFF2-40B4-BE49-F238E27FC236}">
                <a16:creationId xmlns:a16="http://schemas.microsoft.com/office/drawing/2014/main" id="{44DE7E54-A748-4168-978F-C8421ED4B9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>
            <a:extLst>
              <a:ext uri="{FF2B5EF4-FFF2-40B4-BE49-F238E27FC236}">
                <a16:creationId xmlns:a16="http://schemas.microsoft.com/office/drawing/2014/main" id="{6224C1BB-824B-4DB4-9AB7-52B5B26FDDC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altLang="fr-FR"/>
              <a:t>Les 3 volets du LIFE GypHelp</a:t>
            </a:r>
          </a:p>
        </p:txBody>
      </p:sp>
      <p:sp>
        <p:nvSpPr>
          <p:cNvPr id="12292" name="Espace réservé du numéro de diapositive 3">
            <a:extLst>
              <a:ext uri="{FF2B5EF4-FFF2-40B4-BE49-F238E27FC236}">
                <a16:creationId xmlns:a16="http://schemas.microsoft.com/office/drawing/2014/main" id="{48170B25-A33E-4B3A-A969-C8AB9D9AE5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2C4B61C-CCBF-4DDA-B374-F7FAAE56E692}" type="slidenum">
              <a:rPr lang="fr-FR" altLang="fr-FR" smtClean="0">
                <a:latin typeface="Calibri" panose="020F0502020204030204" pitchFamily="34" charset="0"/>
              </a:rPr>
              <a:pPr/>
              <a:t>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>
            <a:extLst>
              <a:ext uri="{FF2B5EF4-FFF2-40B4-BE49-F238E27FC236}">
                <a16:creationId xmlns:a16="http://schemas.microsoft.com/office/drawing/2014/main" id="{A2FEE495-0DFE-4DBB-96EB-FFB1454912D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>
            <a:extLst>
              <a:ext uri="{FF2B5EF4-FFF2-40B4-BE49-F238E27FC236}">
                <a16:creationId xmlns:a16="http://schemas.microsoft.com/office/drawing/2014/main" id="{301F9972-4EA1-4C60-BF18-F1ECA5254C9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14340" name="Espace réservé du numéro de diapositive 3">
            <a:extLst>
              <a:ext uri="{FF2B5EF4-FFF2-40B4-BE49-F238E27FC236}">
                <a16:creationId xmlns:a16="http://schemas.microsoft.com/office/drawing/2014/main" id="{4BDCAA17-1642-4A35-B516-E8005F575C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DF0C560-BCF0-4DE9-93D6-61C84557855B}" type="slidenum">
              <a:rPr lang="fr-FR" altLang="fr-FR" smtClean="0">
                <a:latin typeface="Calibri" panose="020F0502020204030204" pitchFamily="34" charset="0"/>
              </a:rPr>
              <a:pPr/>
              <a:t>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>
            <a:extLst>
              <a:ext uri="{FF2B5EF4-FFF2-40B4-BE49-F238E27FC236}">
                <a16:creationId xmlns:a16="http://schemas.microsoft.com/office/drawing/2014/main" id="{EE32D107-54CB-4A78-A4CC-21723E3E330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>
            <a:extLst>
              <a:ext uri="{FF2B5EF4-FFF2-40B4-BE49-F238E27FC236}">
                <a16:creationId xmlns:a16="http://schemas.microsoft.com/office/drawing/2014/main" id="{6BF82F4B-98B6-403B-A601-43DF4D3FD0F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16388" name="Espace réservé du numéro de diapositive 3">
            <a:extLst>
              <a:ext uri="{FF2B5EF4-FFF2-40B4-BE49-F238E27FC236}">
                <a16:creationId xmlns:a16="http://schemas.microsoft.com/office/drawing/2014/main" id="{DE484C00-CF38-404B-A20E-89F2D41AE0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12BADCA0-1DFE-4E45-869B-DA7D3F855174}" type="slidenum">
              <a:rPr lang="fr-FR" altLang="fr-FR" smtClean="0">
                <a:latin typeface="Calibri" panose="020F0502020204030204" pitchFamily="34" charset="0"/>
              </a:rPr>
              <a:pPr/>
              <a:t>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>
            <a:extLst>
              <a:ext uri="{FF2B5EF4-FFF2-40B4-BE49-F238E27FC236}">
                <a16:creationId xmlns:a16="http://schemas.microsoft.com/office/drawing/2014/main" id="{564C2B84-225B-40CA-AD3F-A7154F01BBC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>
            <a:extLst>
              <a:ext uri="{FF2B5EF4-FFF2-40B4-BE49-F238E27FC236}">
                <a16:creationId xmlns:a16="http://schemas.microsoft.com/office/drawing/2014/main" id="{38F8B192-5E5B-4B5D-8871-DA85092892F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18436" name="Espace réservé du numéro de diapositive 3">
            <a:extLst>
              <a:ext uri="{FF2B5EF4-FFF2-40B4-BE49-F238E27FC236}">
                <a16:creationId xmlns:a16="http://schemas.microsoft.com/office/drawing/2014/main" id="{233619EB-D91D-4D7B-AB94-DC2B8F5706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BBEC1D0-C77A-41AF-A780-2ABE0730C510}" type="slidenum">
              <a:rPr lang="fr-FR" altLang="fr-FR" smtClean="0">
                <a:latin typeface="Calibri" panose="020F0502020204030204" pitchFamily="34" charset="0"/>
              </a:rPr>
              <a:pPr/>
              <a:t>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>
            <a:extLst>
              <a:ext uri="{FF2B5EF4-FFF2-40B4-BE49-F238E27FC236}">
                <a16:creationId xmlns:a16="http://schemas.microsoft.com/office/drawing/2014/main" id="{FA3827C4-6113-4FBE-8C53-D2864052CA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>
            <a:extLst>
              <a:ext uri="{FF2B5EF4-FFF2-40B4-BE49-F238E27FC236}">
                <a16:creationId xmlns:a16="http://schemas.microsoft.com/office/drawing/2014/main" id="{41F872A7-0C1E-412A-B596-29717B5A313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20484" name="Espace réservé du numéro de diapositive 3">
            <a:extLst>
              <a:ext uri="{FF2B5EF4-FFF2-40B4-BE49-F238E27FC236}">
                <a16:creationId xmlns:a16="http://schemas.microsoft.com/office/drawing/2014/main" id="{777F1592-7AAC-467E-9732-FE949855B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76A235F1-ACB2-464D-BBB5-211CF0D2170F}" type="slidenum">
              <a:rPr lang="fr-FR" altLang="fr-FR" smtClean="0">
                <a:latin typeface="Calibri" panose="020F0502020204030204" pitchFamily="34" charset="0"/>
              </a:rPr>
              <a:pPr/>
              <a:t>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>
            <a:extLst>
              <a:ext uri="{FF2B5EF4-FFF2-40B4-BE49-F238E27FC236}">
                <a16:creationId xmlns:a16="http://schemas.microsoft.com/office/drawing/2014/main" id="{780D214C-BAAF-4A7B-8613-CA04D21F8B1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>
            <a:extLst>
              <a:ext uri="{FF2B5EF4-FFF2-40B4-BE49-F238E27FC236}">
                <a16:creationId xmlns:a16="http://schemas.microsoft.com/office/drawing/2014/main" id="{CE8A739B-507A-4AEF-8817-E481586B1C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22532" name="Espace réservé du numéro de diapositive 3">
            <a:extLst>
              <a:ext uri="{FF2B5EF4-FFF2-40B4-BE49-F238E27FC236}">
                <a16:creationId xmlns:a16="http://schemas.microsoft.com/office/drawing/2014/main" id="{616B7A94-496C-45A7-BA88-5B76BBBAD7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3C91FFD-714F-46D5-8C52-7D96935CCE5E}" type="slidenum">
              <a:rPr lang="fr-FR" altLang="fr-FR" smtClean="0">
                <a:latin typeface="Calibri" panose="020F0502020204030204" pitchFamily="34" charset="0"/>
              </a:rPr>
              <a:pPr/>
              <a:t>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>
            <a:extLst>
              <a:ext uri="{FF2B5EF4-FFF2-40B4-BE49-F238E27FC236}">
                <a16:creationId xmlns:a16="http://schemas.microsoft.com/office/drawing/2014/main" id="{5920A89A-FEEE-4E1A-959D-978F3D339AA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>
            <a:extLst>
              <a:ext uri="{FF2B5EF4-FFF2-40B4-BE49-F238E27FC236}">
                <a16:creationId xmlns:a16="http://schemas.microsoft.com/office/drawing/2014/main" id="{B404BE54-9F13-415A-A8D6-CC34C4F9FA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24580" name="Espace réservé du numéro de diapositive 3">
            <a:extLst>
              <a:ext uri="{FF2B5EF4-FFF2-40B4-BE49-F238E27FC236}">
                <a16:creationId xmlns:a16="http://schemas.microsoft.com/office/drawing/2014/main" id="{8BA0D9D0-5028-40A2-A57F-3DDE1B1E2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187DC20B-ED5B-4DD8-810A-B9FDF3C24D72}" type="slidenum">
              <a:rPr lang="fr-FR" altLang="fr-FR" smtClean="0">
                <a:latin typeface="Calibri" panose="020F0502020204030204" pitchFamily="34" charset="0"/>
              </a:rPr>
              <a:pPr/>
              <a:t>10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>
            <a:extLst>
              <a:ext uri="{FF2B5EF4-FFF2-40B4-BE49-F238E27FC236}">
                <a16:creationId xmlns:a16="http://schemas.microsoft.com/office/drawing/2014/main" id="{64913AAE-D969-4FDC-B5FA-49D48E8895B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>
            <a:extLst>
              <a:ext uri="{FF2B5EF4-FFF2-40B4-BE49-F238E27FC236}">
                <a16:creationId xmlns:a16="http://schemas.microsoft.com/office/drawing/2014/main" id="{AEE53FF6-32CA-4FEC-BB75-9FEEC00E64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26628" name="Espace réservé du numéro de diapositive 3">
            <a:extLst>
              <a:ext uri="{FF2B5EF4-FFF2-40B4-BE49-F238E27FC236}">
                <a16:creationId xmlns:a16="http://schemas.microsoft.com/office/drawing/2014/main" id="{E50AFCD9-0465-40E8-9C64-B8600F032F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9D43FCD-AA07-47CB-BA3A-630EC16CB942}" type="slidenum">
              <a:rPr lang="fr-FR" altLang="fr-FR" smtClean="0">
                <a:latin typeface="Calibri" panose="020F0502020204030204" pitchFamily="34" charset="0"/>
              </a:rPr>
              <a:pPr/>
              <a:t>11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>
            <a:extLst>
              <a:ext uri="{FF2B5EF4-FFF2-40B4-BE49-F238E27FC236}">
                <a16:creationId xmlns:a16="http://schemas.microsoft.com/office/drawing/2014/main" id="{0849BC88-7973-457A-A375-A8E273299C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>
            <a:extLst>
              <a:ext uri="{FF2B5EF4-FFF2-40B4-BE49-F238E27FC236}">
                <a16:creationId xmlns:a16="http://schemas.microsoft.com/office/drawing/2014/main" id="{C42B4625-8C9A-44BA-B779-AD86F7A0708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28676" name="Espace réservé du numéro de diapositive 3">
            <a:extLst>
              <a:ext uri="{FF2B5EF4-FFF2-40B4-BE49-F238E27FC236}">
                <a16:creationId xmlns:a16="http://schemas.microsoft.com/office/drawing/2014/main" id="{4C013873-2BFA-40FC-9327-C04326DB79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D834E01-C65F-4453-B1DA-F104E007DF1D}" type="slidenum">
              <a:rPr lang="fr-FR" altLang="fr-FR" smtClean="0">
                <a:latin typeface="Calibri" panose="020F0502020204030204" pitchFamily="34" charset="0"/>
              </a:rPr>
              <a:pPr/>
              <a:t>12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>
            <a:extLst>
              <a:ext uri="{FF2B5EF4-FFF2-40B4-BE49-F238E27FC236}">
                <a16:creationId xmlns:a16="http://schemas.microsoft.com/office/drawing/2014/main" id="{0C22B380-A9D2-42D4-B157-4B267B9B0F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>
            <a:extLst>
              <a:ext uri="{FF2B5EF4-FFF2-40B4-BE49-F238E27FC236}">
                <a16:creationId xmlns:a16="http://schemas.microsoft.com/office/drawing/2014/main" id="{3A831E58-22C8-4D3D-89B6-6C2C0396BA7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30724" name="Espace réservé du numéro de diapositive 3">
            <a:extLst>
              <a:ext uri="{FF2B5EF4-FFF2-40B4-BE49-F238E27FC236}">
                <a16:creationId xmlns:a16="http://schemas.microsoft.com/office/drawing/2014/main" id="{BD47154A-288E-4110-BCB8-83316F13F5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1614C15-005B-4B7B-BA3F-E6CE5039C1D5}" type="slidenum">
              <a:rPr lang="fr-FR" altLang="fr-FR" smtClean="0">
                <a:latin typeface="Calibri" panose="020F0502020204030204" pitchFamily="34" charset="0"/>
              </a:rPr>
              <a:pPr/>
              <a:t>13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>
            <a:extLst>
              <a:ext uri="{FF2B5EF4-FFF2-40B4-BE49-F238E27FC236}">
                <a16:creationId xmlns:a16="http://schemas.microsoft.com/office/drawing/2014/main" id="{4D7C2E2F-F9E4-41D1-B92F-10BF05714A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>
            <a:extLst>
              <a:ext uri="{FF2B5EF4-FFF2-40B4-BE49-F238E27FC236}">
                <a16:creationId xmlns:a16="http://schemas.microsoft.com/office/drawing/2014/main" id="{83A7FB2E-5B4E-4189-9BFA-090BD7B28A6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32772" name="Espace réservé du numéro de diapositive 3">
            <a:extLst>
              <a:ext uri="{FF2B5EF4-FFF2-40B4-BE49-F238E27FC236}">
                <a16:creationId xmlns:a16="http://schemas.microsoft.com/office/drawing/2014/main" id="{3A251683-A8EB-4C03-8572-74990BB094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7BD644A8-1487-4C42-9950-ED7454FE8791}" type="slidenum">
              <a:rPr lang="fr-FR" altLang="fr-FR" smtClean="0">
                <a:latin typeface="Calibri" panose="020F0502020204030204" pitchFamily="34" charset="0"/>
              </a:rPr>
              <a:pPr/>
              <a:t>14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>
            <a:extLst>
              <a:ext uri="{FF2B5EF4-FFF2-40B4-BE49-F238E27FC236}">
                <a16:creationId xmlns:a16="http://schemas.microsoft.com/office/drawing/2014/main" id="{820A56E7-C915-4457-961E-C937C72DF9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>
            <a:extLst>
              <a:ext uri="{FF2B5EF4-FFF2-40B4-BE49-F238E27FC236}">
                <a16:creationId xmlns:a16="http://schemas.microsoft.com/office/drawing/2014/main" id="{1B995FE8-0540-43B1-817E-F8AE2572E58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34820" name="Espace réservé du numéro de diapositive 3">
            <a:extLst>
              <a:ext uri="{FF2B5EF4-FFF2-40B4-BE49-F238E27FC236}">
                <a16:creationId xmlns:a16="http://schemas.microsoft.com/office/drawing/2014/main" id="{F50E5B36-6124-460A-B821-6E8F830398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39A8B0A-D87F-4E42-AC47-38ED9F845437}" type="slidenum">
              <a:rPr lang="fr-FR" altLang="fr-FR" smtClean="0">
                <a:latin typeface="Calibri" panose="020F0502020204030204" pitchFamily="34" charset="0"/>
              </a:rPr>
              <a:pPr/>
              <a:t>15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>
            <a:extLst>
              <a:ext uri="{FF2B5EF4-FFF2-40B4-BE49-F238E27FC236}">
                <a16:creationId xmlns:a16="http://schemas.microsoft.com/office/drawing/2014/main" id="{9A3F5A0B-CD7B-4426-9B80-27A6B25D383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>
            <a:extLst>
              <a:ext uri="{FF2B5EF4-FFF2-40B4-BE49-F238E27FC236}">
                <a16:creationId xmlns:a16="http://schemas.microsoft.com/office/drawing/2014/main" id="{9B484467-679F-4A71-9133-74C35458F50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36868" name="Espace réservé du numéro de diapositive 3">
            <a:extLst>
              <a:ext uri="{FF2B5EF4-FFF2-40B4-BE49-F238E27FC236}">
                <a16:creationId xmlns:a16="http://schemas.microsoft.com/office/drawing/2014/main" id="{23C44D86-BF04-4015-9ECB-6BC69BDAFE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B445264-53A0-438B-89E1-85C362540038}" type="slidenum">
              <a:rPr lang="fr-FR" altLang="fr-FR" smtClean="0">
                <a:latin typeface="Calibri" panose="020F0502020204030204" pitchFamily="34" charset="0"/>
              </a:rPr>
              <a:pPr/>
              <a:t>16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>
            <a:extLst>
              <a:ext uri="{FF2B5EF4-FFF2-40B4-BE49-F238E27FC236}">
                <a16:creationId xmlns:a16="http://schemas.microsoft.com/office/drawing/2014/main" id="{05C71408-9CD7-496A-B2CF-71451385EF6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>
            <a:extLst>
              <a:ext uri="{FF2B5EF4-FFF2-40B4-BE49-F238E27FC236}">
                <a16:creationId xmlns:a16="http://schemas.microsoft.com/office/drawing/2014/main" id="{2D144FB6-6F0D-4B7E-8697-9E5DFA8C451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38916" name="Espace réservé du numéro de diapositive 3">
            <a:extLst>
              <a:ext uri="{FF2B5EF4-FFF2-40B4-BE49-F238E27FC236}">
                <a16:creationId xmlns:a16="http://schemas.microsoft.com/office/drawing/2014/main" id="{4D64ED56-B09E-4A59-9828-3110D1BAFC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BEDA7CE-4A1C-4101-BBF5-B4214FF2EFA3}" type="slidenum">
              <a:rPr lang="fr-FR" altLang="fr-FR" smtClean="0">
                <a:latin typeface="Calibri" panose="020F0502020204030204" pitchFamily="34" charset="0"/>
              </a:rPr>
              <a:pPr/>
              <a:t>17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>
            <a:extLst>
              <a:ext uri="{FF2B5EF4-FFF2-40B4-BE49-F238E27FC236}">
                <a16:creationId xmlns:a16="http://schemas.microsoft.com/office/drawing/2014/main" id="{2376E585-6D5D-4943-8D02-9479E9A0879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>
            <a:extLst>
              <a:ext uri="{FF2B5EF4-FFF2-40B4-BE49-F238E27FC236}">
                <a16:creationId xmlns:a16="http://schemas.microsoft.com/office/drawing/2014/main" id="{D9192376-2B9A-42FB-8624-C457706088A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40964" name="Espace réservé du numéro de diapositive 3">
            <a:extLst>
              <a:ext uri="{FF2B5EF4-FFF2-40B4-BE49-F238E27FC236}">
                <a16:creationId xmlns:a16="http://schemas.microsoft.com/office/drawing/2014/main" id="{BAE78C2E-E538-44CD-A750-930CC25488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82F5FD69-EC13-4218-9B51-C27CADB5E3ED}" type="slidenum">
              <a:rPr lang="fr-FR" altLang="fr-FR" smtClean="0">
                <a:latin typeface="Calibri" panose="020F0502020204030204" pitchFamily="34" charset="0"/>
              </a:rPr>
              <a:pPr/>
              <a:t>18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>
            <a:extLst>
              <a:ext uri="{FF2B5EF4-FFF2-40B4-BE49-F238E27FC236}">
                <a16:creationId xmlns:a16="http://schemas.microsoft.com/office/drawing/2014/main" id="{9527FEAE-F7BA-4412-ABD2-409E8775430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>
            <a:extLst>
              <a:ext uri="{FF2B5EF4-FFF2-40B4-BE49-F238E27FC236}">
                <a16:creationId xmlns:a16="http://schemas.microsoft.com/office/drawing/2014/main" id="{007B4030-62CF-4F8B-97BE-D5D655FE60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43012" name="Espace réservé du numéro de diapositive 3">
            <a:extLst>
              <a:ext uri="{FF2B5EF4-FFF2-40B4-BE49-F238E27FC236}">
                <a16:creationId xmlns:a16="http://schemas.microsoft.com/office/drawing/2014/main" id="{CCB7ECFF-3621-4349-8D3E-1F07EDF7D7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56B7792-C9EB-46C3-AFC5-BE7FFC4F7BCC}" type="slidenum">
              <a:rPr lang="fr-FR" altLang="fr-FR" smtClean="0">
                <a:latin typeface="Calibri" panose="020F0502020204030204" pitchFamily="34" charset="0"/>
              </a:rPr>
              <a:pPr/>
              <a:t>19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>
            <a:extLst>
              <a:ext uri="{FF2B5EF4-FFF2-40B4-BE49-F238E27FC236}">
                <a16:creationId xmlns:a16="http://schemas.microsoft.com/office/drawing/2014/main" id="{881B37D7-17BC-49A4-B34E-E718D6B7C69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>
            <a:extLst>
              <a:ext uri="{FF2B5EF4-FFF2-40B4-BE49-F238E27FC236}">
                <a16:creationId xmlns:a16="http://schemas.microsoft.com/office/drawing/2014/main" id="{30641853-BA43-4F3C-AF71-782B5533FC6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45060" name="Espace réservé du numéro de diapositive 3">
            <a:extLst>
              <a:ext uri="{FF2B5EF4-FFF2-40B4-BE49-F238E27FC236}">
                <a16:creationId xmlns:a16="http://schemas.microsoft.com/office/drawing/2014/main" id="{2E01D7A5-7F52-43D4-BBC8-3ABCB8E8AA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DBB7704-1E40-4F2B-B78C-83E750A7D720}" type="slidenum">
              <a:rPr lang="fr-FR" altLang="fr-FR" smtClean="0">
                <a:latin typeface="Calibri" panose="020F0502020204030204" pitchFamily="34" charset="0"/>
              </a:rPr>
              <a:pPr/>
              <a:t>20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>
            <a:extLst>
              <a:ext uri="{FF2B5EF4-FFF2-40B4-BE49-F238E27FC236}">
                <a16:creationId xmlns:a16="http://schemas.microsoft.com/office/drawing/2014/main" id="{CB3268F6-7FBB-4D6F-A153-7C4556032CE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>
            <a:extLst>
              <a:ext uri="{FF2B5EF4-FFF2-40B4-BE49-F238E27FC236}">
                <a16:creationId xmlns:a16="http://schemas.microsoft.com/office/drawing/2014/main" id="{2DC634FF-DFC5-4F76-AA4A-6018D8C8B77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47108" name="Espace réservé du numéro de diapositive 3">
            <a:extLst>
              <a:ext uri="{FF2B5EF4-FFF2-40B4-BE49-F238E27FC236}">
                <a16:creationId xmlns:a16="http://schemas.microsoft.com/office/drawing/2014/main" id="{0C1DA0D7-5317-47FD-B8B7-CF78DBE1B0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5067D11-58F3-4C1F-A1DE-30C26DC20518}" type="slidenum">
              <a:rPr lang="fr-FR" altLang="fr-FR" smtClean="0">
                <a:latin typeface="Calibri" panose="020F0502020204030204" pitchFamily="34" charset="0"/>
              </a:rPr>
              <a:pPr/>
              <a:t>21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>
            <a:extLst>
              <a:ext uri="{FF2B5EF4-FFF2-40B4-BE49-F238E27FC236}">
                <a16:creationId xmlns:a16="http://schemas.microsoft.com/office/drawing/2014/main" id="{B7DFADF2-6F9B-44AA-B492-53FE7B63024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>
            <a:extLst>
              <a:ext uri="{FF2B5EF4-FFF2-40B4-BE49-F238E27FC236}">
                <a16:creationId xmlns:a16="http://schemas.microsoft.com/office/drawing/2014/main" id="{B78A23CA-4866-4AB1-AE4A-BE0C4F12E6E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49156" name="Espace réservé du numéro de diapositive 3">
            <a:extLst>
              <a:ext uri="{FF2B5EF4-FFF2-40B4-BE49-F238E27FC236}">
                <a16:creationId xmlns:a16="http://schemas.microsoft.com/office/drawing/2014/main" id="{D067B61A-CC63-43BA-B61F-A11665ABC1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8D504B00-4F67-41AB-B358-CAB03B97B5B6}" type="slidenum">
              <a:rPr lang="fr-FR" altLang="fr-FR" smtClean="0">
                <a:latin typeface="Calibri" panose="020F0502020204030204" pitchFamily="34" charset="0"/>
              </a:rPr>
              <a:pPr/>
              <a:t>22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>
            <a:extLst>
              <a:ext uri="{FF2B5EF4-FFF2-40B4-BE49-F238E27FC236}">
                <a16:creationId xmlns:a16="http://schemas.microsoft.com/office/drawing/2014/main" id="{6DBE0618-C405-4E2E-BB6D-511B7FAF553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ce réservé des commentaires 2">
            <a:extLst>
              <a:ext uri="{FF2B5EF4-FFF2-40B4-BE49-F238E27FC236}">
                <a16:creationId xmlns:a16="http://schemas.microsoft.com/office/drawing/2014/main" id="{BCA071EA-85D9-47E5-96E7-D423A36A99A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51204" name="Espace réservé du numéro de diapositive 3">
            <a:extLst>
              <a:ext uri="{FF2B5EF4-FFF2-40B4-BE49-F238E27FC236}">
                <a16:creationId xmlns:a16="http://schemas.microsoft.com/office/drawing/2014/main" id="{0C02E0B7-E7CA-4BC7-B7F5-10EF8B99B2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B9CA545-AAA4-4332-924E-58AB7037C2AD}" type="slidenum">
              <a:rPr lang="fr-FR" altLang="fr-FR" smtClean="0">
                <a:latin typeface="Calibri" panose="020F0502020204030204" pitchFamily="34" charset="0"/>
              </a:rPr>
              <a:pPr/>
              <a:t>23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>
            <a:extLst>
              <a:ext uri="{FF2B5EF4-FFF2-40B4-BE49-F238E27FC236}">
                <a16:creationId xmlns:a16="http://schemas.microsoft.com/office/drawing/2014/main" id="{4FEF9D0B-8BC7-4599-9C29-8505EF60D45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ce réservé des commentaires 2">
            <a:extLst>
              <a:ext uri="{FF2B5EF4-FFF2-40B4-BE49-F238E27FC236}">
                <a16:creationId xmlns:a16="http://schemas.microsoft.com/office/drawing/2014/main" id="{1EAF730F-3711-47EB-817B-68CF09D79FD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53252" name="Espace réservé du numéro de diapositive 3">
            <a:extLst>
              <a:ext uri="{FF2B5EF4-FFF2-40B4-BE49-F238E27FC236}">
                <a16:creationId xmlns:a16="http://schemas.microsoft.com/office/drawing/2014/main" id="{7D5F9AC4-813D-4D61-9D18-573093FCD9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F2DB576-61C2-4627-A7EC-1D2BF5725B5D}" type="slidenum">
              <a:rPr lang="fr-FR" altLang="fr-FR" smtClean="0">
                <a:latin typeface="Calibri" panose="020F0502020204030204" pitchFamily="34" charset="0"/>
              </a:rPr>
              <a:pPr/>
              <a:t>24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>
            <a:extLst>
              <a:ext uri="{FF2B5EF4-FFF2-40B4-BE49-F238E27FC236}">
                <a16:creationId xmlns:a16="http://schemas.microsoft.com/office/drawing/2014/main" id="{3E2ABC81-FBD3-4A66-9DCE-E3EBDB979B3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ce réservé des commentaires 2">
            <a:extLst>
              <a:ext uri="{FF2B5EF4-FFF2-40B4-BE49-F238E27FC236}">
                <a16:creationId xmlns:a16="http://schemas.microsoft.com/office/drawing/2014/main" id="{54E367D4-E338-492F-9DB9-D6752DB88D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55300" name="Espace réservé du numéro de diapositive 3">
            <a:extLst>
              <a:ext uri="{FF2B5EF4-FFF2-40B4-BE49-F238E27FC236}">
                <a16:creationId xmlns:a16="http://schemas.microsoft.com/office/drawing/2014/main" id="{58AC96BF-4324-466A-860F-8B3DF50189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AA00FEB-9D62-469D-AD57-989C40FD3C69}" type="slidenum">
              <a:rPr lang="fr-FR" altLang="fr-FR" smtClean="0">
                <a:latin typeface="Calibri" panose="020F0502020204030204" pitchFamily="34" charset="0"/>
              </a:rPr>
              <a:pPr/>
              <a:t>25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>
            <a:extLst>
              <a:ext uri="{FF2B5EF4-FFF2-40B4-BE49-F238E27FC236}">
                <a16:creationId xmlns:a16="http://schemas.microsoft.com/office/drawing/2014/main" id="{DB9BA38E-96D8-4D75-ABC4-3B0F1ED9CC2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ce réservé des commentaires 2">
            <a:extLst>
              <a:ext uri="{FF2B5EF4-FFF2-40B4-BE49-F238E27FC236}">
                <a16:creationId xmlns:a16="http://schemas.microsoft.com/office/drawing/2014/main" id="{DACD729F-5786-464E-8634-13E3839523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altLang="fr-FR"/>
              <a:t>Merci. </a:t>
            </a:r>
          </a:p>
        </p:txBody>
      </p:sp>
      <p:sp>
        <p:nvSpPr>
          <p:cNvPr id="57348" name="Espace réservé du numéro de diapositive 3">
            <a:extLst>
              <a:ext uri="{FF2B5EF4-FFF2-40B4-BE49-F238E27FC236}">
                <a16:creationId xmlns:a16="http://schemas.microsoft.com/office/drawing/2014/main" id="{F5F234A4-0E1E-44CB-B7D2-0C238D2DF9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68350" indent="-293688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82688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55763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130425" indent="-2349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876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448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5020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59225" indent="-2349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5451487-F28F-44F2-B16A-F869986A3D65}" type="slidenum">
              <a:rPr lang="fr-FR" altLang="fr-FR" smtClean="0">
                <a:latin typeface="Calibri" panose="020F0502020204030204" pitchFamily="34" charset="0"/>
              </a:rPr>
              <a:pPr/>
              <a:t>26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E3E6F3-E64B-4973-BAF5-5A9416D50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E8DBC-A8C3-46C1-A607-F7C882946C9C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C0BDD1-167E-4333-816D-0F364103B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4C81D2-665F-4B0F-9C9C-015F8C8C1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DAF3A-B535-465A-AB27-67B386C448CE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1978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72E6E61C-9993-48B5-8D5B-A404570FD56F}"/>
              </a:ext>
            </a:extLst>
          </p:cNvPr>
          <p:cNvSpPr/>
          <p:nvPr userDrawn="1"/>
        </p:nvSpPr>
        <p:spPr bwMode="auto">
          <a:xfrm>
            <a:off x="0" y="0"/>
            <a:ext cx="9144000" cy="142875"/>
          </a:xfrm>
          <a:prstGeom prst="rect">
            <a:avLst/>
          </a:prstGeom>
          <a:solidFill>
            <a:srgbClr val="008FA5"/>
          </a:solidFill>
          <a:ln>
            <a:solidFill>
              <a:srgbClr val="008F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rgbClr val="D77D2A"/>
              </a:solidFill>
            </a:endParaRP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D3C2A10E-5D82-43F1-B988-8306CD5E0721}"/>
              </a:ext>
            </a:extLst>
          </p:cNvPr>
          <p:cNvSpPr/>
          <p:nvPr userDrawn="1"/>
        </p:nvSpPr>
        <p:spPr bwMode="auto">
          <a:xfrm>
            <a:off x="0" y="908050"/>
            <a:ext cx="9144000" cy="46038"/>
          </a:xfrm>
          <a:prstGeom prst="rect">
            <a:avLst/>
          </a:prstGeom>
          <a:solidFill>
            <a:srgbClr val="008FA5"/>
          </a:solidFill>
          <a:ln>
            <a:solidFill>
              <a:srgbClr val="008FA5"/>
            </a:solidFill>
          </a:ln>
          <a:effectLst>
            <a:outerShdw blurRad="50800" dist="38100" dir="2700000" algn="tl" rotWithShape="0">
              <a:prstClr val="black">
                <a:alpha val="5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rgbClr val="D77D2A"/>
              </a:solidFill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D244E78B-45A0-4290-A749-7B61A3DD70E8}"/>
              </a:ext>
            </a:extLst>
          </p:cNvPr>
          <p:cNvSpPr/>
          <p:nvPr userDrawn="1"/>
        </p:nvSpPr>
        <p:spPr bwMode="auto">
          <a:xfrm>
            <a:off x="0" y="6524625"/>
            <a:ext cx="9144000" cy="46038"/>
          </a:xfrm>
          <a:prstGeom prst="rect">
            <a:avLst/>
          </a:prstGeom>
          <a:solidFill>
            <a:srgbClr val="008FA5"/>
          </a:solidFill>
          <a:ln>
            <a:solidFill>
              <a:srgbClr val="008F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rgbClr val="D77D2A"/>
              </a:solidFill>
            </a:endParaRPr>
          </a:p>
        </p:txBody>
      </p:sp>
      <p:pic>
        <p:nvPicPr>
          <p:cNvPr id="5" name="Image 1">
            <a:extLst>
              <a:ext uri="{FF2B5EF4-FFF2-40B4-BE49-F238E27FC236}">
                <a16:creationId xmlns:a16="http://schemas.microsoft.com/office/drawing/2014/main" id="{9A6C94F8-812A-4C79-B274-819E4E0979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206375"/>
            <a:ext cx="136842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21">
            <a:extLst>
              <a:ext uri="{FF2B5EF4-FFF2-40B4-BE49-F238E27FC236}">
                <a16:creationId xmlns:a16="http://schemas.microsoft.com/office/drawing/2014/main" id="{35B5A7A1-0374-456D-B5F0-B90C8E45787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175" y="6589713"/>
            <a:ext cx="74517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100" b="1" dirty="0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Sondrio, 20 </a:t>
            </a:r>
            <a:r>
              <a:rPr lang="fr-FR" altLang="fr-FR" sz="1100" b="1" dirty="0" err="1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years</a:t>
            </a:r>
            <a:r>
              <a:rPr lang="fr-FR" altLang="fr-FR" sz="1100" b="1" dirty="0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 of </a:t>
            </a:r>
            <a:r>
              <a:rPr lang="fr-FR" altLang="fr-FR" sz="1100" b="1" dirty="0" err="1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Bearded</a:t>
            </a:r>
            <a:r>
              <a:rPr lang="fr-FR" altLang="fr-FR" sz="1100" b="1" dirty="0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 </a:t>
            </a:r>
            <a:r>
              <a:rPr lang="fr-FR" altLang="fr-FR" sz="1100" b="1" dirty="0" err="1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Vulture</a:t>
            </a:r>
            <a:r>
              <a:rPr lang="fr-FR" altLang="fr-FR" sz="1100" b="1" dirty="0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 in </a:t>
            </a:r>
            <a:r>
              <a:rPr lang="fr-FR" altLang="fr-FR" sz="1100" b="1" dirty="0" err="1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Italy</a:t>
            </a:r>
            <a:r>
              <a:rPr lang="fr-FR" altLang="fr-FR" sz="1100" b="1" dirty="0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 </a:t>
            </a:r>
            <a:r>
              <a:rPr lang="fr-FR" altLang="fr-FR" sz="1100" b="1" dirty="0" err="1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after</a:t>
            </a:r>
            <a:r>
              <a:rPr lang="fr-FR" altLang="fr-FR" sz="1100" b="1" dirty="0">
                <a:solidFill>
                  <a:srgbClr val="008FA5"/>
                </a:solidFill>
                <a:latin typeface="Myriad Pro Cond" pitchFamily="34" charset="0"/>
                <a:cs typeface="Arial" charset="0"/>
              </a:rPr>
              <a:t> the extinction, 18th of March 2018</a:t>
            </a:r>
            <a:endParaRPr lang="fr-FR" altLang="fr-FR" sz="1100" dirty="0">
              <a:solidFill>
                <a:srgbClr val="008FA5"/>
              </a:solidFill>
              <a:latin typeface="Myriad Pro Cond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64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AE2FCB-4163-439A-9F39-13BE7B59E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6D989-CF30-4453-8FDC-5F78A03E7E61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DA9A35-9551-46A0-B3CD-03C9579F2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1A1246-13D8-4D3C-A88A-FC7AA2A3F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879FD-DE7D-4519-90DC-5D65CC3D32E7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1668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F5B6E10-F787-4598-9601-8266E04E8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91D27-4E24-4DD7-A5DE-63BD387518B6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3A3BB67-B511-42B7-AE46-96D392BE3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1DAD1DD-E0DD-4DE2-8763-535C73AB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07004-CFBD-46B2-A927-27400E2CD68D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0778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584F89C2-FD8E-4740-936A-0E37D497C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4742B-8464-44D6-A135-1678ADAFF27A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ED183B0C-2BB3-4FD3-A090-6E48C7136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9AF78C93-57A9-4A97-AF54-BAB8C6D22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3D3CB-8F40-40AD-B177-C793E6A7B169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9282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83937683-9123-49F4-A6A1-69CB6A016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7BC02-B325-4DB9-8329-F5022D869DD7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122D5DDD-743F-422D-91F7-BD2D7A93D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A23A5E3E-A3BD-4F0B-91B0-E4FDA7636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779FF-F59A-4521-892C-3060560F0DB3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041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781C5F73-5804-4E3D-8885-34BFDD624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61E69-3CA8-4DE7-BE50-F3AC8EDBA52A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DD3492A4-F6A9-4EC5-A3DB-03E014D0F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73320E8F-38C3-4530-BAA9-FE622CC64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3B6A6-B368-44F1-B3DE-99EA932F51F1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1585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EA643BB-8FC4-446F-A2F8-85F11262D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1E517-56AF-40B5-92F1-659624912288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927963F-67B6-4FD1-B04B-B38F5F641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93CF26B-AB51-4840-8DF3-CAF8B1914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2DDB7-A10B-49D3-8304-9173E4FC81E0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0865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B1171AA9-1B5F-445E-9E1B-17C23E1F5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B2E61-44DE-478B-86B2-F1DDFBA590A1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4E6EAEB-C9F9-4826-A0B6-969E4118E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A9CDF67-D43D-41D8-BD14-921FE6554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FFF84-66AD-4BED-A424-C318ED44CFDB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366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F616F2-648E-4FDB-960E-C8E24E2C0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7D0D6-0902-482D-A50B-26EB03A5C70A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AE0A53-AA04-487F-BF16-9ACA444FD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2543C8-9ED4-4D98-B6D4-6A707F8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C5764-49D8-4899-AE94-FF9D15970CCD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8162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2739DB-FBD9-48A7-BC22-932B9EB73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08F10-03D8-460E-8B31-205C8D9A61D9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326095-ABFC-45B6-A6CA-CE1C10738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7CBAF0-A622-4C24-A96F-6F549EDD9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CA924-0D60-4CCC-A163-A99E6EB3489F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3915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39C3B81A-D184-4000-9C93-097EC2D2A9C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DA15B004-E4FA-4302-87E0-DA203300C7B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59C228-5970-4417-B608-A0F592CC9A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CB99A5AF-20D2-477B-A0E8-56A9418BAF35}" type="datetime1">
              <a:rPr lang="fr-FR"/>
              <a:pPr>
                <a:defRPr/>
              </a:pPr>
              <a:t>17/05/2018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AD9E9A-1414-450D-BD88-4B902F7637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A93EA4-A637-405F-B104-4AB5330BD2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BFA7B11C-A396-43B7-98CA-FFB17D57A310}" type="slidenum">
              <a:rPr lang="fr-FR" altLang="fr-FR"/>
              <a:pPr>
                <a:defRPr/>
              </a:pPr>
              <a:t>‹N›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60" r:id="rId2"/>
    <p:sldLayoutId id="2147484151" r:id="rId3"/>
    <p:sldLayoutId id="2147484152" r:id="rId4"/>
    <p:sldLayoutId id="2147484153" r:id="rId5"/>
    <p:sldLayoutId id="2147484154" r:id="rId6"/>
    <p:sldLayoutId id="2147484155" r:id="rId7"/>
    <p:sldLayoutId id="2147484156" r:id="rId8"/>
    <p:sldLayoutId id="2147484157" r:id="rId9"/>
    <p:sldLayoutId id="2147484158" r:id="rId10"/>
    <p:sldLayoutId id="21474841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anose="020B0600070205080204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6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5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9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8.jpe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28.jpe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.heuret\Documents\Marie%20HEURET\Gypa&#232;te\Meeting\Meeting%20Stelvio%202018\DRONE_Vanoise_oct2017.MOV" TargetMode="External"/><Relationship Id="rId6" Type="http://schemas.openxmlformats.org/officeDocument/2006/relationships/image" Target="../media/image35.png"/><Relationship Id="rId5" Type="http://schemas.openxmlformats.org/officeDocument/2006/relationships/image" Target="../media/image28.jpe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5.png"/><Relationship Id="rId7" Type="http://schemas.openxmlformats.org/officeDocument/2006/relationships/image" Target="../media/image43.png"/><Relationship Id="rId12" Type="http://schemas.openxmlformats.org/officeDocument/2006/relationships/image" Target="../media/image4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11" Type="http://schemas.openxmlformats.org/officeDocument/2006/relationships/image" Target="../media/image47.png"/><Relationship Id="rId5" Type="http://schemas.openxmlformats.org/officeDocument/2006/relationships/image" Target="../media/image41.jpeg"/><Relationship Id="rId10" Type="http://schemas.openxmlformats.org/officeDocument/2006/relationships/image" Target="../media/image46.emf"/><Relationship Id="rId4" Type="http://schemas.openxmlformats.org/officeDocument/2006/relationships/image" Target="../media/image40.jpeg"/><Relationship Id="rId9" Type="http://schemas.openxmlformats.org/officeDocument/2006/relationships/image" Target="../media/image45.png"/><Relationship Id="rId1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51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marie.heuret@asters.asso.fr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57.jpe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0">
            <a:extLst>
              <a:ext uri="{FF2B5EF4-FFF2-40B4-BE49-F238E27FC236}">
                <a16:creationId xmlns:a16="http://schemas.microsoft.com/office/drawing/2014/main" id="{EC8FE26A-CC4A-4B2B-B8C7-A92DB9FC21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6150" y="-26988"/>
            <a:ext cx="10090150" cy="626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CF3EB7F8-ECE9-4ABC-B0D1-11A579EFE0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97550" y="4732338"/>
            <a:ext cx="2900363" cy="500062"/>
          </a:xfrm>
        </p:spPr>
        <p:txBody>
          <a:bodyPr/>
          <a:lstStyle/>
          <a:p>
            <a:pPr algn="l" eaLnBrk="1" hangingPunct="1">
              <a:defRPr/>
            </a:pPr>
            <a:r>
              <a:rPr lang="fr-FR" altLang="fr-FR" sz="2000" i="1" dirty="0">
                <a:latin typeface="Myriad Pro Cond" pitchFamily="34" charset="0"/>
                <a:ea typeface="ＭＳ Ｐゴシック" panose="020B0600070205080204" pitchFamily="34" charset="-128"/>
                <a:cs typeface="+mn-cs"/>
              </a:rPr>
              <a:t>LIFE13/NAT/FR/000093</a:t>
            </a:r>
          </a:p>
        </p:txBody>
      </p:sp>
      <p:sp>
        <p:nvSpPr>
          <p:cNvPr id="5124" name="Titre 1">
            <a:extLst>
              <a:ext uri="{FF2B5EF4-FFF2-40B4-BE49-F238E27FC236}">
                <a16:creationId xmlns:a16="http://schemas.microsoft.com/office/drawing/2014/main" id="{0744BD9A-8269-418D-A881-C1B29C285682}"/>
              </a:ext>
            </a:extLst>
          </p:cNvPr>
          <p:cNvSpPr txBox="1">
            <a:spLocks/>
          </p:cNvSpPr>
          <p:nvPr/>
        </p:nvSpPr>
        <p:spPr bwMode="auto">
          <a:xfrm>
            <a:off x="5076825" y="3179763"/>
            <a:ext cx="4341813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b="1">
                <a:latin typeface="Myriad Pro Cond" pitchFamily="34" charset="0"/>
              </a:rPr>
              <a:t>Mitigation of collision and electrocution risk with ski cable and powerline</a:t>
            </a:r>
          </a:p>
        </p:txBody>
      </p:sp>
      <p:pic>
        <p:nvPicPr>
          <p:cNvPr id="5125" name="Image 1">
            <a:extLst>
              <a:ext uri="{FF2B5EF4-FFF2-40B4-BE49-F238E27FC236}">
                <a16:creationId xmlns:a16="http://schemas.microsoft.com/office/drawing/2014/main" id="{EE194D72-1905-4DD9-8AA4-9EE4ACFA1C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863" y="0"/>
            <a:ext cx="1547812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">
            <a:extLst>
              <a:ext uri="{FF2B5EF4-FFF2-40B4-BE49-F238E27FC236}">
                <a16:creationId xmlns:a16="http://schemas.microsoft.com/office/drawing/2014/main" id="{57730583-E4EC-4B48-B6BE-CDDAC1CCFA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5984875"/>
            <a:ext cx="7559675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re 1">
            <a:extLst>
              <a:ext uri="{FF2B5EF4-FFF2-40B4-BE49-F238E27FC236}">
                <a16:creationId xmlns:a16="http://schemas.microsoft.com/office/drawing/2014/main" id="{E6B03BAD-BF8B-4933-8A64-0970885DD34C}"/>
              </a:ext>
            </a:extLst>
          </p:cNvPr>
          <p:cNvSpPr txBox="1">
            <a:spLocks/>
          </p:cNvSpPr>
          <p:nvPr/>
        </p:nvSpPr>
        <p:spPr bwMode="auto">
          <a:xfrm>
            <a:off x="-363538" y="5100638"/>
            <a:ext cx="9144001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defRPr/>
            </a:pPr>
            <a:r>
              <a:rPr lang="fr-FR" altLang="fr-FR" sz="1800" dirty="0">
                <a:latin typeface="Myriad Pro Cond" pitchFamily="34" charset="0"/>
                <a:ea typeface="ＭＳ Ｐゴシック" panose="020B0600070205080204" pitchFamily="34" charset="-128"/>
                <a:cs typeface="+mn-cs"/>
              </a:rPr>
              <a:t>Marie </a:t>
            </a:r>
            <a:r>
              <a:rPr lang="fr-FR" altLang="fr-FR" sz="1800" dirty="0" err="1">
                <a:latin typeface="Myriad Pro Cond" pitchFamily="34" charset="0"/>
                <a:ea typeface="ＭＳ Ｐゴシック" panose="020B0600070205080204" pitchFamily="34" charset="-128"/>
                <a:cs typeface="+mn-cs"/>
              </a:rPr>
              <a:t>Heuret</a:t>
            </a:r>
            <a:r>
              <a:rPr lang="fr-FR" altLang="fr-FR" sz="1800" dirty="0">
                <a:latin typeface="Myriad Pro Cond" pitchFamily="34" charset="0"/>
                <a:ea typeface="ＭＳ Ｐゴシック" panose="020B0600070205080204" pitchFamily="34" charset="-128"/>
                <a:cs typeface="+mn-cs"/>
              </a:rPr>
              <a:t>, Asters-CEN74</a:t>
            </a:r>
          </a:p>
        </p:txBody>
      </p:sp>
      <p:pic>
        <p:nvPicPr>
          <p:cNvPr id="5128" name="Image 3">
            <a:extLst>
              <a:ext uri="{FF2B5EF4-FFF2-40B4-BE49-F238E27FC236}">
                <a16:creationId xmlns:a16="http://schemas.microsoft.com/office/drawing/2014/main" id="{BCEB612E-F339-46C3-8E5C-38C80439C9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400" y="-7938"/>
            <a:ext cx="830263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4">
            <a:extLst>
              <a:ext uri="{FF2B5EF4-FFF2-40B4-BE49-F238E27FC236}">
                <a16:creationId xmlns:a16="http://schemas.microsoft.com/office/drawing/2014/main" id="{EC02E951-5C6A-4FAD-98DD-90A5C2B042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131763"/>
            <a:ext cx="140493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8">
            <a:extLst>
              <a:ext uri="{FF2B5EF4-FFF2-40B4-BE49-F238E27FC236}">
                <a16:creationId xmlns:a16="http://schemas.microsoft.com/office/drawing/2014/main" id="{EE405556-C523-46BE-96E3-588ABA332C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3"/>
          <a:stretch>
            <a:fillRect/>
          </a:stretch>
        </p:blipFill>
        <p:spPr bwMode="auto">
          <a:xfrm>
            <a:off x="684213" y="5516563"/>
            <a:ext cx="7773987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Sous-titre 2">
            <a:extLst>
              <a:ext uri="{FF2B5EF4-FFF2-40B4-BE49-F238E27FC236}">
                <a16:creationId xmlns:a16="http://schemas.microsoft.com/office/drawing/2014/main" id="{27D088A1-A90C-40DA-8D05-44B61452020C}"/>
              </a:ext>
            </a:extLst>
          </p:cNvPr>
          <p:cNvSpPr txBox="1">
            <a:spLocks/>
          </p:cNvSpPr>
          <p:nvPr/>
        </p:nvSpPr>
        <p:spPr bwMode="auto">
          <a:xfrm>
            <a:off x="-2268538" y="307975"/>
            <a:ext cx="6985001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Content</a:t>
            </a:r>
          </a:p>
        </p:txBody>
      </p:sp>
      <p:sp>
        <p:nvSpPr>
          <p:cNvPr id="7172" name="Titre 1">
            <a:extLst>
              <a:ext uri="{FF2B5EF4-FFF2-40B4-BE49-F238E27FC236}">
                <a16:creationId xmlns:a16="http://schemas.microsoft.com/office/drawing/2014/main" id="{7B3DC908-A84B-4A89-A0C5-CDF741BB071E}"/>
              </a:ext>
            </a:extLst>
          </p:cNvPr>
          <p:cNvSpPr txBox="1">
            <a:spLocks/>
          </p:cNvSpPr>
          <p:nvPr/>
        </p:nvSpPr>
        <p:spPr bwMode="auto">
          <a:xfrm>
            <a:off x="9525" y="1557338"/>
            <a:ext cx="9144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20D2046D-976A-4B52-9851-9AC8CB509725}"/>
              </a:ext>
            </a:extLst>
          </p:cNvPr>
          <p:cNvSpPr txBox="1">
            <a:spLocks/>
          </p:cNvSpPr>
          <p:nvPr/>
        </p:nvSpPr>
        <p:spPr bwMode="auto">
          <a:xfrm>
            <a:off x="323850" y="2795588"/>
            <a:ext cx="864076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sz="2800" b="1" dirty="0">
                <a:latin typeface="Myriad Pro Cond" pitchFamily="34" charset="0"/>
              </a:rPr>
              <a:t>Framework of the </a:t>
            </a:r>
            <a:r>
              <a:rPr lang="fr-FR" altLang="fr-FR" sz="2800" b="1" dirty="0" err="1">
                <a:latin typeface="Myriad Pro Cond" pitchFamily="34" charset="0"/>
              </a:rPr>
              <a:t>implementation</a:t>
            </a:r>
            <a:r>
              <a:rPr lang="fr-FR" altLang="fr-FR" sz="2800" b="1" dirty="0">
                <a:latin typeface="Myriad Pro Cond" pitchFamily="34" charset="0"/>
              </a:rPr>
              <a:t> of the conservation action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800" b="1" dirty="0">
              <a:latin typeface="Myriad Pro Cond" pitchFamily="34" charset="0"/>
            </a:endParaRP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sz="2800" b="1" dirty="0" err="1">
                <a:latin typeface="Myriad Pro Cond" pitchFamily="34" charset="0"/>
              </a:rPr>
              <a:t>Knowledge</a:t>
            </a:r>
            <a:r>
              <a:rPr lang="fr-FR" altLang="fr-FR" sz="2800" b="1" dirty="0">
                <a:latin typeface="Myriad Pro Cond" pitchFamily="34" charset="0"/>
              </a:rPr>
              <a:t> about </a:t>
            </a:r>
            <a:r>
              <a:rPr lang="fr-FR" altLang="fr-FR" sz="2800" b="1" dirty="0" err="1">
                <a:latin typeface="Myriad Pro Cond" pitchFamily="34" charset="0"/>
              </a:rPr>
              <a:t>mortality</a:t>
            </a:r>
            <a:r>
              <a:rPr lang="fr-FR" altLang="fr-FR" sz="2800" b="1" dirty="0">
                <a:latin typeface="Myriad Pro Cond" pitchFamily="34" charset="0"/>
              </a:rPr>
              <a:t> by percussion and </a:t>
            </a:r>
            <a:r>
              <a:rPr lang="fr-FR" altLang="fr-FR" sz="2800" b="1" dirty="0" err="1">
                <a:latin typeface="Myriad Pro Cond" pitchFamily="34" charset="0"/>
              </a:rPr>
              <a:t>electrocution</a:t>
            </a:r>
            <a:endParaRPr lang="fr-FR" altLang="fr-FR" sz="2800" b="1" dirty="0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800" b="1" dirty="0">
              <a:latin typeface="Myriad Pro Cond" pitchFamily="34" charset="0"/>
            </a:endParaRP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sz="2800" b="1" dirty="0">
                <a:latin typeface="Myriad Pro Cond" pitchFamily="34" charset="0"/>
              </a:rPr>
              <a:t>Mitigation of percussion and </a:t>
            </a:r>
            <a:r>
              <a:rPr lang="fr-FR" altLang="fr-FR" sz="2800" b="1" dirty="0" err="1">
                <a:latin typeface="Myriad Pro Cond" pitchFamily="34" charset="0"/>
              </a:rPr>
              <a:t>electrocution</a:t>
            </a:r>
            <a:r>
              <a:rPr lang="fr-FR" altLang="fr-FR" sz="2800" b="1" dirty="0">
                <a:latin typeface="Myriad Pro Cond" pitchFamily="34" charset="0"/>
              </a:rPr>
              <a:t> </a:t>
            </a:r>
            <a:r>
              <a:rPr lang="fr-FR" altLang="fr-FR" sz="2800" b="1" dirty="0" err="1">
                <a:latin typeface="Myriad Pro Cond" pitchFamily="34" charset="0"/>
              </a:rPr>
              <a:t>risk</a:t>
            </a:r>
            <a:endParaRPr lang="fr-FR" altLang="fr-FR" sz="2800" b="1" dirty="0">
              <a:latin typeface="Myriad Pro Cond" pitchFamily="34" charset="0"/>
            </a:endParaRPr>
          </a:p>
        </p:txBody>
      </p:sp>
      <p:pic>
        <p:nvPicPr>
          <p:cNvPr id="7174" name="Image 5">
            <a:extLst>
              <a:ext uri="{FF2B5EF4-FFF2-40B4-BE49-F238E27FC236}">
                <a16:creationId xmlns:a16="http://schemas.microsoft.com/office/drawing/2014/main" id="{37F446C7-4535-434A-B160-3896C71A84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ous-titre 2">
            <a:extLst>
              <a:ext uri="{FF2B5EF4-FFF2-40B4-BE49-F238E27FC236}">
                <a16:creationId xmlns:a16="http://schemas.microsoft.com/office/drawing/2014/main" id="{A9EB4201-2320-46FA-9B38-2C21E3F0D231}"/>
              </a:ext>
            </a:extLst>
          </p:cNvPr>
          <p:cNvSpPr txBox="1">
            <a:spLocks/>
          </p:cNvSpPr>
          <p:nvPr/>
        </p:nvSpPr>
        <p:spPr bwMode="auto">
          <a:xfrm>
            <a:off x="468313" y="179388"/>
            <a:ext cx="576103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Framework of the the implementation of conservation action </a:t>
            </a:r>
          </a:p>
        </p:txBody>
      </p:sp>
      <p:sp>
        <p:nvSpPr>
          <p:cNvPr id="9219" name="Titre 1">
            <a:extLst>
              <a:ext uri="{FF2B5EF4-FFF2-40B4-BE49-F238E27FC236}">
                <a16:creationId xmlns:a16="http://schemas.microsoft.com/office/drawing/2014/main" id="{0601DB8A-DD88-46C0-A597-60AC4564A7C4}"/>
              </a:ext>
            </a:extLst>
          </p:cNvPr>
          <p:cNvSpPr txBox="1">
            <a:spLocks/>
          </p:cNvSpPr>
          <p:nvPr/>
        </p:nvSpPr>
        <p:spPr bwMode="auto">
          <a:xfrm>
            <a:off x="9525" y="1557338"/>
            <a:ext cx="9144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74545C75-F6AC-48FE-9821-ACDAF295C567}"/>
              </a:ext>
            </a:extLst>
          </p:cNvPr>
          <p:cNvSpPr txBox="1">
            <a:spLocks/>
          </p:cNvSpPr>
          <p:nvPr/>
        </p:nvSpPr>
        <p:spPr bwMode="auto">
          <a:xfrm>
            <a:off x="0" y="3179763"/>
            <a:ext cx="4418013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sz="2400" b="1" dirty="0">
                <a:latin typeface="Myriad Pro Cond" pitchFamily="34" charset="0"/>
              </a:rPr>
              <a:t>The French National action plan for the </a:t>
            </a:r>
            <a:r>
              <a:rPr lang="fr-FR" altLang="fr-FR" sz="2400" b="1" dirty="0" err="1">
                <a:latin typeface="Myriad Pro Cond" pitchFamily="34" charset="0"/>
              </a:rPr>
              <a:t>preservation</a:t>
            </a:r>
            <a:r>
              <a:rPr lang="fr-FR" altLang="fr-FR" sz="2400" b="1" dirty="0">
                <a:latin typeface="Myriad Pro Cond" pitchFamily="34" charset="0"/>
              </a:rPr>
              <a:t> of </a:t>
            </a:r>
            <a:r>
              <a:rPr lang="fr-FR" altLang="fr-FR" sz="2400" b="1" dirty="0" err="1">
                <a:latin typeface="Myriad Pro Cond" pitchFamily="34" charset="0"/>
              </a:rPr>
              <a:t>Bearded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Vulture</a:t>
            </a:r>
            <a:r>
              <a:rPr lang="fr-FR" altLang="fr-FR" sz="2400" b="1" dirty="0">
                <a:latin typeface="Myriad Pro Cond" pitchFamily="34" charset="0"/>
              </a:rPr>
              <a:t> (</a:t>
            </a:r>
            <a:r>
              <a:rPr lang="fr-FR" altLang="fr-FR" sz="2400" b="1" dirty="0" err="1">
                <a:latin typeface="Myriad Pro Cond" pitchFamily="34" charset="0"/>
              </a:rPr>
              <a:t>coordinator</a:t>
            </a:r>
            <a:r>
              <a:rPr lang="fr-FR" altLang="fr-FR" sz="2400" b="1" dirty="0">
                <a:latin typeface="Myriad Pro Cond" pitchFamily="34" charset="0"/>
              </a:rPr>
              <a:t> for French </a:t>
            </a:r>
            <a:r>
              <a:rPr lang="fr-FR" altLang="fr-FR" sz="2400" b="1" dirty="0" err="1">
                <a:latin typeface="Myriad Pro Cond" pitchFamily="34" charset="0"/>
              </a:rPr>
              <a:t>Alps</a:t>
            </a:r>
            <a:r>
              <a:rPr lang="fr-FR" altLang="fr-FR" sz="2400" b="1" dirty="0">
                <a:latin typeface="Myriad Pro Cond" pitchFamily="34" charset="0"/>
              </a:rPr>
              <a:t>)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400" b="1" dirty="0">
              <a:latin typeface="Myriad Pro Cond" pitchFamily="34" charset="0"/>
            </a:endParaRPr>
          </a:p>
          <a:p>
            <a:pPr marL="457200" indent="-457200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sz="2400" b="1" dirty="0">
                <a:latin typeface="Myriad Pro Cond" pitchFamily="34" charset="0"/>
              </a:rPr>
              <a:t>The Life </a:t>
            </a:r>
            <a:r>
              <a:rPr lang="fr-FR" altLang="fr-FR" sz="2400" b="1" dirty="0" err="1">
                <a:latin typeface="Myriad Pro Cond" pitchFamily="34" charset="0"/>
              </a:rPr>
              <a:t>GypHelp</a:t>
            </a:r>
            <a:r>
              <a:rPr lang="fr-FR" altLang="fr-FR" sz="2400" b="1" dirty="0">
                <a:latin typeface="Myriad Pro Cond" pitchFamily="34" charset="0"/>
              </a:rPr>
              <a:t>: </a:t>
            </a:r>
            <a:r>
              <a:rPr lang="fr-FR" altLang="fr-FR" sz="2400" b="1" dirty="0" err="1">
                <a:latin typeface="Myriad Pro Cond" pitchFamily="34" charset="0"/>
              </a:rPr>
              <a:t>decreasing</a:t>
            </a:r>
            <a:r>
              <a:rPr lang="fr-FR" altLang="fr-FR" sz="2400" b="1" dirty="0">
                <a:latin typeface="Myriad Pro Cond" pitchFamily="34" charset="0"/>
              </a:rPr>
              <a:t> the </a:t>
            </a:r>
            <a:r>
              <a:rPr lang="fr-FR" altLang="fr-FR" sz="2400" b="1" dirty="0" err="1">
                <a:latin typeface="Myriad Pro Cond" pitchFamily="34" charset="0"/>
              </a:rPr>
              <a:t>human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threats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</a:p>
        </p:txBody>
      </p:sp>
      <p:pic>
        <p:nvPicPr>
          <p:cNvPr id="9221" name="Image 11">
            <a:extLst>
              <a:ext uri="{FF2B5EF4-FFF2-40B4-BE49-F238E27FC236}">
                <a16:creationId xmlns:a16="http://schemas.microsoft.com/office/drawing/2014/main" id="{2F4B2141-BC45-4ABA-9231-FDECF79874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Image 1">
            <a:extLst>
              <a:ext uri="{FF2B5EF4-FFF2-40B4-BE49-F238E27FC236}">
                <a16:creationId xmlns:a16="http://schemas.microsoft.com/office/drawing/2014/main" id="{FB0CCADE-479C-419E-998A-5BEC0098A2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036763"/>
            <a:ext cx="4518025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ous-titre 2">
            <a:extLst>
              <a:ext uri="{FF2B5EF4-FFF2-40B4-BE49-F238E27FC236}">
                <a16:creationId xmlns:a16="http://schemas.microsoft.com/office/drawing/2014/main" id="{AE1544ED-A3E5-4A14-B15B-29B4CC3DF76B}"/>
              </a:ext>
            </a:extLst>
          </p:cNvPr>
          <p:cNvSpPr txBox="1">
            <a:spLocks/>
          </p:cNvSpPr>
          <p:nvPr/>
        </p:nvSpPr>
        <p:spPr bwMode="auto">
          <a:xfrm>
            <a:off x="468313" y="306388"/>
            <a:ext cx="576103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Bearded Vulture and overhead cable</a:t>
            </a:r>
          </a:p>
        </p:txBody>
      </p:sp>
      <p:sp>
        <p:nvSpPr>
          <p:cNvPr id="11267" name="Titre 1">
            <a:extLst>
              <a:ext uri="{FF2B5EF4-FFF2-40B4-BE49-F238E27FC236}">
                <a16:creationId xmlns:a16="http://schemas.microsoft.com/office/drawing/2014/main" id="{71D7AAE0-96AB-4EF1-86AB-30080637A7D6}"/>
              </a:ext>
            </a:extLst>
          </p:cNvPr>
          <p:cNvSpPr txBox="1">
            <a:spLocks/>
          </p:cNvSpPr>
          <p:nvPr/>
        </p:nvSpPr>
        <p:spPr bwMode="auto">
          <a:xfrm>
            <a:off x="9525" y="1557338"/>
            <a:ext cx="9144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pic>
        <p:nvPicPr>
          <p:cNvPr id="11268" name="Image 11">
            <a:extLst>
              <a:ext uri="{FF2B5EF4-FFF2-40B4-BE49-F238E27FC236}">
                <a16:creationId xmlns:a16="http://schemas.microsoft.com/office/drawing/2014/main" id="{95514D5E-0B67-4194-AED3-9ED62EC722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Image 2">
            <a:extLst>
              <a:ext uri="{FF2B5EF4-FFF2-40B4-BE49-F238E27FC236}">
                <a16:creationId xmlns:a16="http://schemas.microsoft.com/office/drawing/2014/main" id="{3C4BD728-5204-4853-B317-BCE08ABDB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1052513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9">
            <a:extLst>
              <a:ext uri="{FF2B5EF4-FFF2-40B4-BE49-F238E27FC236}">
                <a16:creationId xmlns:a16="http://schemas.microsoft.com/office/drawing/2014/main" id="{85B22E88-B9FE-4626-B197-6C6ECA8E6F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9625"/>
            <a:ext cx="914400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2">
            <a:extLst>
              <a:ext uri="{FF2B5EF4-FFF2-40B4-BE49-F238E27FC236}">
                <a16:creationId xmlns:a16="http://schemas.microsoft.com/office/drawing/2014/main" id="{1918FA2E-ED5A-42F0-8691-360A11F47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50" r="30313" b="10101"/>
          <a:stretch>
            <a:fillRect/>
          </a:stretch>
        </p:blipFill>
        <p:spPr bwMode="auto">
          <a:xfrm>
            <a:off x="889000" y="981075"/>
            <a:ext cx="73660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ZoneTexte 1">
            <a:extLst>
              <a:ext uri="{FF2B5EF4-FFF2-40B4-BE49-F238E27FC236}">
                <a16:creationId xmlns:a16="http://schemas.microsoft.com/office/drawing/2014/main" id="{0D958725-6CC1-41D8-8842-4C5643A1F4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6338" y="2470150"/>
            <a:ext cx="2233612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/>
              <a:t>16 percussion</a:t>
            </a:r>
          </a:p>
          <a:p>
            <a:pPr algn="ctr"/>
            <a:r>
              <a:rPr lang="fr-FR" altLang="it-IT"/>
              <a:t>12 electrocution</a:t>
            </a:r>
          </a:p>
          <a:p>
            <a:pPr algn="ctr"/>
            <a:r>
              <a:rPr lang="fr-FR" altLang="it-IT"/>
              <a:t>(total 170 mortality large raptors )</a:t>
            </a:r>
          </a:p>
          <a:p>
            <a:pPr algn="ctr"/>
            <a:r>
              <a:rPr lang="fr-FR" altLang="it-IT" sz="1400"/>
              <a:t>2005 - 2012</a:t>
            </a:r>
          </a:p>
        </p:txBody>
      </p:sp>
      <p:sp>
        <p:nvSpPr>
          <p:cNvPr id="13317" name="ZoneTexte 8">
            <a:extLst>
              <a:ext uri="{FF2B5EF4-FFF2-40B4-BE49-F238E27FC236}">
                <a16:creationId xmlns:a16="http://schemas.microsoft.com/office/drawing/2014/main" id="{D8E748E5-51E7-4DD8-AEA5-2B4EFF074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836738"/>
            <a:ext cx="223361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/>
              <a:t>6 percussion</a:t>
            </a:r>
          </a:p>
          <a:p>
            <a:pPr algn="ctr"/>
            <a:r>
              <a:rPr lang="fr-FR" altLang="it-IT" sz="1600"/>
              <a:t>1986 - 2017</a:t>
            </a:r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E7BADB38-7AB5-4E57-9753-14E7BA1E4148}"/>
              </a:ext>
            </a:extLst>
          </p:cNvPr>
          <p:cNvSpPr/>
          <p:nvPr/>
        </p:nvSpPr>
        <p:spPr>
          <a:xfrm>
            <a:off x="5508625" y="3406775"/>
            <a:ext cx="358775" cy="6477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3319" name="ZoneTexte 10">
            <a:extLst>
              <a:ext uri="{FF2B5EF4-FFF2-40B4-BE49-F238E27FC236}">
                <a16:creationId xmlns:a16="http://schemas.microsoft.com/office/drawing/2014/main" id="{CA64D507-EB07-49B5-AC2F-015ECB95D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650" y="2420938"/>
            <a:ext cx="22336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/>
              <a:t>2 electrocution/ </a:t>
            </a:r>
          </a:p>
          <a:p>
            <a:pPr algn="ctr"/>
            <a:r>
              <a:rPr lang="fr-FR" altLang="it-IT"/>
              <a:t>1 percussion </a:t>
            </a:r>
            <a:endParaRPr lang="fr-FR" altLang="it-IT" sz="1400"/>
          </a:p>
          <a:p>
            <a:pPr algn="ctr"/>
            <a:r>
              <a:rPr lang="fr-FR" altLang="it-IT" sz="1400"/>
              <a:t>2012-2017</a:t>
            </a:r>
          </a:p>
        </p:txBody>
      </p:sp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3A8371F0-F210-440D-9DF6-19CBF67288C5}"/>
              </a:ext>
            </a:extLst>
          </p:cNvPr>
          <p:cNvCxnSpPr/>
          <p:nvPr/>
        </p:nvCxnSpPr>
        <p:spPr>
          <a:xfrm flipH="1">
            <a:off x="5688013" y="2760663"/>
            <a:ext cx="519112" cy="66833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77C2F374-0879-4712-A653-42BC8BF5AF5B}"/>
              </a:ext>
            </a:extLst>
          </p:cNvPr>
          <p:cNvCxnSpPr/>
          <p:nvPr/>
        </p:nvCxnSpPr>
        <p:spPr>
          <a:xfrm>
            <a:off x="4933950" y="3248025"/>
            <a:ext cx="100013" cy="80645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4253CCE2-A973-4E40-9201-A1BE0CEB882D}"/>
              </a:ext>
            </a:extLst>
          </p:cNvPr>
          <p:cNvCxnSpPr/>
          <p:nvPr/>
        </p:nvCxnSpPr>
        <p:spPr>
          <a:xfrm>
            <a:off x="4906963" y="3270250"/>
            <a:ext cx="604837" cy="59848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BD4F1593-3C48-4175-BC19-0882317F3E6F}"/>
              </a:ext>
            </a:extLst>
          </p:cNvPr>
          <p:cNvCxnSpPr/>
          <p:nvPr/>
        </p:nvCxnSpPr>
        <p:spPr>
          <a:xfrm>
            <a:off x="3228975" y="3730625"/>
            <a:ext cx="942975" cy="74612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4" name="Sous-titre 2">
            <a:extLst>
              <a:ext uri="{FF2B5EF4-FFF2-40B4-BE49-F238E27FC236}">
                <a16:creationId xmlns:a16="http://schemas.microsoft.com/office/drawing/2014/main" id="{ACCB0565-D6C8-4CC1-A16E-EED0EE7DC6DD}"/>
              </a:ext>
            </a:extLst>
          </p:cNvPr>
          <p:cNvSpPr txBox="1">
            <a:spLocks/>
          </p:cNvSpPr>
          <p:nvPr/>
        </p:nvSpPr>
        <p:spPr bwMode="auto">
          <a:xfrm>
            <a:off x="468313" y="306388"/>
            <a:ext cx="576103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Bearded Vulture and overhead cable</a:t>
            </a:r>
          </a:p>
        </p:txBody>
      </p:sp>
      <p:pic>
        <p:nvPicPr>
          <p:cNvPr id="13325" name="Image 11">
            <a:extLst>
              <a:ext uri="{FF2B5EF4-FFF2-40B4-BE49-F238E27FC236}">
                <a16:creationId xmlns:a16="http://schemas.microsoft.com/office/drawing/2014/main" id="{D7C21220-9508-46A6-9D53-270AAE6C2F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9">
            <a:extLst>
              <a:ext uri="{FF2B5EF4-FFF2-40B4-BE49-F238E27FC236}">
                <a16:creationId xmlns:a16="http://schemas.microsoft.com/office/drawing/2014/main" id="{8797E0D7-6136-4EF9-A63C-1D90DFF7B4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9625"/>
            <a:ext cx="914400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746F6A51-2EA9-41D8-9833-FFDBFE91CC6C}"/>
              </a:ext>
            </a:extLst>
          </p:cNvPr>
          <p:cNvSpPr txBox="1"/>
          <p:nvPr/>
        </p:nvSpPr>
        <p:spPr>
          <a:xfrm>
            <a:off x="684213" y="1196975"/>
            <a:ext cx="7713662" cy="80025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Aft>
                <a:spcPts val="1800"/>
              </a:spcAft>
              <a:buSzPct val="170000"/>
              <a:defRPr/>
            </a:pPr>
            <a:r>
              <a:rPr lang="fr-FR" sz="2800" b="1" dirty="0">
                <a:latin typeface="Myriad Pro Cond"/>
              </a:rPr>
              <a:t>About the 6 cases of </a:t>
            </a:r>
            <a:r>
              <a:rPr lang="fr-FR" sz="2800" b="1" dirty="0" err="1">
                <a:latin typeface="Myriad Pro Cond"/>
              </a:rPr>
              <a:t>mortality</a:t>
            </a:r>
            <a:r>
              <a:rPr lang="fr-FR" sz="2800" b="1" dirty="0">
                <a:latin typeface="Myriad Pro Cond"/>
              </a:rPr>
              <a:t> by percussion in the </a:t>
            </a:r>
            <a:r>
              <a:rPr lang="fr-FR" sz="2800" b="1" dirty="0" err="1">
                <a:latin typeface="Myriad Pro Cond"/>
              </a:rPr>
              <a:t>Alps</a:t>
            </a:r>
            <a:endParaRPr lang="fr-FR" sz="2800" b="1" dirty="0">
              <a:latin typeface="Myriad Pro Cond"/>
            </a:endParaRPr>
          </a:p>
          <a:p>
            <a:pPr marL="285750" indent="-285750">
              <a:spcAft>
                <a:spcPts val="1800"/>
              </a:spcAft>
              <a:buSzPct val="170000"/>
              <a:buFontTx/>
              <a:buBlip>
                <a:blip r:embed="rId4"/>
              </a:buBlip>
              <a:defRPr/>
            </a:pPr>
            <a:r>
              <a:rPr lang="fr-FR" sz="2800" dirty="0">
                <a:latin typeface="Myriad Pro Cond"/>
              </a:rPr>
              <a:t>3 cases </a:t>
            </a:r>
            <a:r>
              <a:rPr lang="fr-FR" sz="2800" dirty="0" err="1">
                <a:latin typeface="Myriad Pro Cond"/>
              </a:rPr>
              <a:t>against</a:t>
            </a:r>
            <a:r>
              <a:rPr lang="fr-FR" sz="2800" dirty="0">
                <a:latin typeface="Myriad Pro Cond"/>
              </a:rPr>
              <a:t> high tension </a:t>
            </a:r>
            <a:r>
              <a:rPr lang="fr-FR" sz="2800" dirty="0" err="1">
                <a:latin typeface="Myriad Pro Cond"/>
              </a:rPr>
              <a:t>powerlines</a:t>
            </a:r>
            <a:endParaRPr lang="fr-FR" sz="2800" dirty="0">
              <a:latin typeface="Myriad Pro Cond"/>
            </a:endParaRPr>
          </a:p>
          <a:p>
            <a:pPr marL="285750" indent="-285750">
              <a:spcAft>
                <a:spcPts val="1800"/>
              </a:spcAft>
              <a:buSzPct val="170000"/>
              <a:buFontTx/>
              <a:buBlip>
                <a:blip r:embed="rId4"/>
              </a:buBlip>
              <a:defRPr/>
            </a:pPr>
            <a:r>
              <a:rPr lang="fr-FR" sz="2800" dirty="0">
                <a:latin typeface="Myriad Pro Cond"/>
              </a:rPr>
              <a:t>2 cases </a:t>
            </a:r>
            <a:r>
              <a:rPr lang="fr-FR" sz="2800" dirty="0" err="1">
                <a:latin typeface="Myriad Pro Cond"/>
              </a:rPr>
              <a:t>against</a:t>
            </a:r>
            <a:r>
              <a:rPr lang="fr-FR" sz="2800" dirty="0">
                <a:latin typeface="Myriad Pro Cond"/>
              </a:rPr>
              <a:t> </a:t>
            </a:r>
            <a:r>
              <a:rPr lang="fr-FR" sz="2800" dirty="0" err="1">
                <a:latin typeface="Myriad Pro Cond"/>
              </a:rPr>
              <a:t>skilift</a:t>
            </a:r>
            <a:r>
              <a:rPr lang="fr-FR" sz="2800" dirty="0">
                <a:latin typeface="Myriad Pro Cond"/>
              </a:rPr>
              <a:t> (1 </a:t>
            </a:r>
            <a:r>
              <a:rPr lang="fr-FR" sz="2800" dirty="0" err="1">
                <a:latin typeface="Myriad Pro Cond"/>
              </a:rPr>
              <a:t>chairlift</a:t>
            </a:r>
            <a:r>
              <a:rPr lang="fr-FR" sz="2800" dirty="0">
                <a:latin typeface="Myriad Pro Cond"/>
              </a:rPr>
              <a:t>/1 </a:t>
            </a:r>
            <a:r>
              <a:rPr lang="fr-FR" sz="2800" dirty="0" err="1">
                <a:latin typeface="Myriad Pro Cond"/>
              </a:rPr>
              <a:t>skilift</a:t>
            </a:r>
            <a:r>
              <a:rPr lang="fr-FR" sz="2800" dirty="0">
                <a:latin typeface="Myriad Pro Cond"/>
              </a:rPr>
              <a:t>)</a:t>
            </a:r>
          </a:p>
          <a:p>
            <a:pPr marL="285750" indent="-285750">
              <a:spcAft>
                <a:spcPts val="1800"/>
              </a:spcAft>
              <a:buSzPct val="170000"/>
              <a:buFontTx/>
              <a:buBlip>
                <a:blip r:embed="rId4"/>
              </a:buBlip>
              <a:defRPr/>
            </a:pPr>
            <a:r>
              <a:rPr lang="fr-FR" sz="2800" dirty="0">
                <a:latin typeface="Myriad Pro Cond"/>
              </a:rPr>
              <a:t>1 </a:t>
            </a:r>
            <a:r>
              <a:rPr lang="fr-FR" sz="2800" dirty="0" err="1">
                <a:latin typeface="Myriad Pro Cond"/>
              </a:rPr>
              <a:t>unkown</a:t>
            </a:r>
            <a:r>
              <a:rPr lang="fr-FR" sz="2800" dirty="0">
                <a:latin typeface="Myriad Pro Cond"/>
              </a:rPr>
              <a:t> </a:t>
            </a:r>
            <a:r>
              <a:rPr lang="fr-FR" sz="2800" dirty="0" err="1">
                <a:latin typeface="Myriad Pro Cond"/>
              </a:rPr>
              <a:t>cables</a:t>
            </a:r>
            <a:r>
              <a:rPr lang="fr-FR" sz="2800" dirty="0">
                <a:latin typeface="Myriad Pro Cond"/>
              </a:rPr>
              <a:t> </a:t>
            </a:r>
          </a:p>
          <a:p>
            <a:pPr marL="285750" indent="-285750">
              <a:spcAft>
                <a:spcPts val="1800"/>
              </a:spcAft>
              <a:buSzPct val="170000"/>
              <a:buFontTx/>
              <a:buBlip>
                <a:blip r:embed="rId4"/>
              </a:buBlip>
              <a:defRPr/>
            </a:pPr>
            <a:r>
              <a:rPr lang="fr-FR" sz="2800" dirty="0" err="1">
                <a:latin typeface="Myriad Pro Cond"/>
              </a:rPr>
              <a:t>Concentrated</a:t>
            </a:r>
            <a:r>
              <a:rPr lang="fr-FR" sz="2800" dirty="0">
                <a:latin typeface="Myriad Pro Cond"/>
              </a:rPr>
              <a:t> on 1 </a:t>
            </a:r>
            <a:r>
              <a:rPr lang="fr-FR" sz="2800" dirty="0" err="1">
                <a:latin typeface="Myriad Pro Cond"/>
              </a:rPr>
              <a:t>region</a:t>
            </a:r>
            <a:r>
              <a:rPr lang="fr-FR" sz="2800" dirty="0">
                <a:latin typeface="Myriad Pro Cond"/>
              </a:rPr>
              <a:t> (Rhône-Alpes)</a:t>
            </a:r>
          </a:p>
          <a:p>
            <a:pPr marL="285750" indent="-285750">
              <a:spcAft>
                <a:spcPts val="1800"/>
              </a:spcAft>
              <a:buSzPct val="170000"/>
              <a:buFontTx/>
              <a:buBlip>
                <a:blip r:embed="rId4"/>
              </a:buBlip>
              <a:defRPr/>
            </a:pPr>
            <a:r>
              <a:rPr lang="fr-FR" sz="2800" dirty="0" err="1">
                <a:latin typeface="Myriad Pro Cond"/>
              </a:rPr>
              <a:t>Only</a:t>
            </a:r>
            <a:r>
              <a:rPr lang="fr-FR" sz="2800" dirty="0">
                <a:latin typeface="Myriad Pro Cond"/>
              </a:rPr>
              <a:t> visible part of iceberg (</a:t>
            </a:r>
            <a:r>
              <a:rPr lang="fr-FR" sz="2800" dirty="0" err="1">
                <a:latin typeface="Myriad Pro Cond"/>
              </a:rPr>
              <a:t>only</a:t>
            </a:r>
            <a:r>
              <a:rPr lang="fr-FR" sz="2800" dirty="0">
                <a:latin typeface="Myriad Pro Cond"/>
              </a:rPr>
              <a:t> chance to </a:t>
            </a:r>
            <a:r>
              <a:rPr lang="fr-FR" sz="2800" dirty="0" err="1">
                <a:latin typeface="Myriad Pro Cond"/>
              </a:rPr>
              <a:t>discover</a:t>
            </a:r>
            <a:r>
              <a:rPr lang="fr-FR" sz="2800" dirty="0">
                <a:latin typeface="Myriad Pro Cond"/>
              </a:rPr>
              <a:t> the carcasses)</a:t>
            </a:r>
          </a:p>
          <a:p>
            <a:pPr>
              <a:spcAft>
                <a:spcPts val="1800"/>
              </a:spcAft>
              <a:buSzPct val="170000"/>
              <a:defRPr/>
            </a:pPr>
            <a:endParaRPr lang="fr-FR" sz="2800" dirty="0">
              <a:latin typeface="Myriad Pro Cond"/>
            </a:endParaRPr>
          </a:p>
          <a:p>
            <a:pPr marL="285750" indent="-285750">
              <a:spcAft>
                <a:spcPts val="1800"/>
              </a:spcAft>
              <a:buSzPct val="170000"/>
              <a:buFontTx/>
              <a:buBlip>
                <a:blip r:embed="rId4"/>
              </a:buBlip>
              <a:defRPr/>
            </a:pPr>
            <a:endParaRPr lang="fr-FR" sz="2800" dirty="0">
              <a:latin typeface="Myriad Pro Cond"/>
            </a:endParaRPr>
          </a:p>
          <a:p>
            <a:pPr marL="285750" indent="-285750">
              <a:spcAft>
                <a:spcPts val="1800"/>
              </a:spcAft>
              <a:buSzPct val="170000"/>
              <a:buFontTx/>
              <a:buBlip>
                <a:blip r:embed="rId4"/>
              </a:buBlip>
              <a:defRPr/>
            </a:pPr>
            <a:endParaRPr lang="fr-FR" sz="2800" dirty="0">
              <a:latin typeface="Myriad Pro Cond"/>
            </a:endParaRPr>
          </a:p>
          <a:p>
            <a:pPr marL="285750" indent="-285750">
              <a:spcAft>
                <a:spcPts val="1800"/>
              </a:spcAft>
              <a:buSzPct val="170000"/>
              <a:buFontTx/>
              <a:buBlip>
                <a:blip r:embed="rId4"/>
              </a:buBlip>
              <a:defRPr/>
            </a:pPr>
            <a:endParaRPr lang="fr-FR" sz="2800" dirty="0">
              <a:latin typeface="Myriad Pro Cond"/>
            </a:endParaRPr>
          </a:p>
          <a:p>
            <a:pPr marL="285750" indent="-285750">
              <a:spcAft>
                <a:spcPts val="1800"/>
              </a:spcAft>
              <a:buSzPct val="170000"/>
              <a:buFontTx/>
              <a:buBlip>
                <a:blip r:embed="rId4"/>
              </a:buBlip>
              <a:defRPr/>
            </a:pPr>
            <a:endParaRPr lang="fr-FR" sz="2800" dirty="0">
              <a:latin typeface="Myriad Pro Cond"/>
            </a:endParaRPr>
          </a:p>
        </p:txBody>
      </p:sp>
      <p:pic>
        <p:nvPicPr>
          <p:cNvPr id="15364" name="Image 11">
            <a:extLst>
              <a:ext uri="{FF2B5EF4-FFF2-40B4-BE49-F238E27FC236}">
                <a16:creationId xmlns:a16="http://schemas.microsoft.com/office/drawing/2014/main" id="{152B665C-8191-4072-A3B9-64055F7D52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Sous-titre 2">
            <a:extLst>
              <a:ext uri="{FF2B5EF4-FFF2-40B4-BE49-F238E27FC236}">
                <a16:creationId xmlns:a16="http://schemas.microsoft.com/office/drawing/2014/main" id="{9254D22B-4937-4E9B-B35B-BB8A151B32E4}"/>
              </a:ext>
            </a:extLst>
          </p:cNvPr>
          <p:cNvSpPr txBox="1">
            <a:spLocks/>
          </p:cNvSpPr>
          <p:nvPr/>
        </p:nvSpPr>
        <p:spPr bwMode="auto">
          <a:xfrm>
            <a:off x="468313" y="306388"/>
            <a:ext cx="576103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Bearded Vulture and overhead cable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ous-titre 2">
            <a:extLst>
              <a:ext uri="{FF2B5EF4-FFF2-40B4-BE49-F238E27FC236}">
                <a16:creationId xmlns:a16="http://schemas.microsoft.com/office/drawing/2014/main" id="{CE1A337F-F818-4B82-A6A7-FBE3BC266C97}"/>
              </a:ext>
            </a:extLst>
          </p:cNvPr>
          <p:cNvSpPr txBox="1">
            <a:spLocks/>
          </p:cNvSpPr>
          <p:nvPr/>
        </p:nvSpPr>
        <p:spPr bwMode="auto">
          <a:xfrm>
            <a:off x="1116013" y="303213"/>
            <a:ext cx="6985000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Tx/>
              <a:buNone/>
            </a:pPr>
            <a:r>
              <a:rPr lang="fr-FR" altLang="fr-FR" sz="2800">
                <a:solidFill>
                  <a:srgbClr val="008FA5"/>
                </a:solidFill>
                <a:latin typeface="Myriad Pro Cond" pitchFamily="34" charset="0"/>
              </a:rPr>
              <a:t>Bearded Vulture and overhead cable</a:t>
            </a:r>
          </a:p>
        </p:txBody>
      </p:sp>
      <p:pic>
        <p:nvPicPr>
          <p:cNvPr id="17411" name="Image 9">
            <a:extLst>
              <a:ext uri="{FF2B5EF4-FFF2-40B4-BE49-F238E27FC236}">
                <a16:creationId xmlns:a16="http://schemas.microsoft.com/office/drawing/2014/main" id="{569247DE-E541-49A6-8A1F-8B4B30D3B4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9625"/>
            <a:ext cx="914400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Image 4">
            <a:extLst>
              <a:ext uri="{FF2B5EF4-FFF2-40B4-BE49-F238E27FC236}">
                <a16:creationId xmlns:a16="http://schemas.microsoft.com/office/drawing/2014/main" id="{7F9A719B-6111-4245-B92D-929F0F34F4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" y="0"/>
            <a:ext cx="9139238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ous-titre 2">
            <a:extLst>
              <a:ext uri="{FF2B5EF4-FFF2-40B4-BE49-F238E27FC236}">
                <a16:creationId xmlns:a16="http://schemas.microsoft.com/office/drawing/2014/main" id="{DAA21081-44FB-48AF-B80C-91FD5C5751EF}"/>
              </a:ext>
            </a:extLst>
          </p:cNvPr>
          <p:cNvSpPr txBox="1">
            <a:spLocks/>
          </p:cNvSpPr>
          <p:nvPr/>
        </p:nvSpPr>
        <p:spPr bwMode="auto">
          <a:xfrm>
            <a:off x="1116013" y="303213"/>
            <a:ext cx="6985000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Tx/>
              <a:buNone/>
            </a:pPr>
            <a:r>
              <a:rPr lang="fr-FR" altLang="fr-FR" sz="2800">
                <a:solidFill>
                  <a:srgbClr val="008FA5"/>
                </a:solidFill>
                <a:latin typeface="Myriad Pro Cond" pitchFamily="34" charset="0"/>
              </a:rPr>
              <a:t>Bearded Vulture and overhead cable</a:t>
            </a:r>
          </a:p>
        </p:txBody>
      </p:sp>
      <p:pic>
        <p:nvPicPr>
          <p:cNvPr id="19459" name="Image 9">
            <a:extLst>
              <a:ext uri="{FF2B5EF4-FFF2-40B4-BE49-F238E27FC236}">
                <a16:creationId xmlns:a16="http://schemas.microsoft.com/office/drawing/2014/main" id="{FC407A20-30EE-4753-BD0E-76DE1ECD3D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9625"/>
            <a:ext cx="914400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Image 2">
            <a:extLst>
              <a:ext uri="{FF2B5EF4-FFF2-40B4-BE49-F238E27FC236}">
                <a16:creationId xmlns:a16="http://schemas.microsoft.com/office/drawing/2014/main" id="{261F0175-9A07-4300-834E-C8F9B2308B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-26988"/>
            <a:ext cx="10282238" cy="6854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ous-titre 2">
            <a:extLst>
              <a:ext uri="{FF2B5EF4-FFF2-40B4-BE49-F238E27FC236}">
                <a16:creationId xmlns:a16="http://schemas.microsoft.com/office/drawing/2014/main" id="{734B15C7-69DF-4C63-A8DB-B66B33BC445E}"/>
              </a:ext>
            </a:extLst>
          </p:cNvPr>
          <p:cNvSpPr txBox="1">
            <a:spLocks/>
          </p:cNvSpPr>
          <p:nvPr/>
        </p:nvSpPr>
        <p:spPr bwMode="auto">
          <a:xfrm>
            <a:off x="1116013" y="303213"/>
            <a:ext cx="6985000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Tx/>
              <a:buNone/>
            </a:pPr>
            <a:r>
              <a:rPr lang="fr-FR" altLang="fr-FR" sz="2800">
                <a:solidFill>
                  <a:srgbClr val="008FA5"/>
                </a:solidFill>
                <a:latin typeface="Myriad Pro Cond" pitchFamily="34" charset="0"/>
              </a:rPr>
              <a:t>Bearded Vulture and overhead cable</a:t>
            </a:r>
          </a:p>
        </p:txBody>
      </p:sp>
      <p:pic>
        <p:nvPicPr>
          <p:cNvPr id="21507" name="Image 9">
            <a:extLst>
              <a:ext uri="{FF2B5EF4-FFF2-40B4-BE49-F238E27FC236}">
                <a16:creationId xmlns:a16="http://schemas.microsoft.com/office/drawing/2014/main" id="{394DC47C-7A95-4B59-B39A-C30CEB6EA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9625"/>
            <a:ext cx="914400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Image 1">
            <a:extLst>
              <a:ext uri="{FF2B5EF4-FFF2-40B4-BE49-F238E27FC236}">
                <a16:creationId xmlns:a16="http://schemas.microsoft.com/office/drawing/2014/main" id="{2184F6CF-CC7F-4D38-904A-B06F5046D8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9">
            <a:extLst>
              <a:ext uri="{FF2B5EF4-FFF2-40B4-BE49-F238E27FC236}">
                <a16:creationId xmlns:a16="http://schemas.microsoft.com/office/drawing/2014/main" id="{B7B56D25-EF07-4778-B7F7-C8DE18FD96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9625"/>
            <a:ext cx="914400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2">
            <a:extLst>
              <a:ext uri="{FF2B5EF4-FFF2-40B4-BE49-F238E27FC236}">
                <a16:creationId xmlns:a16="http://schemas.microsoft.com/office/drawing/2014/main" id="{374FFD50-41D5-40DA-B814-0B05BB7EB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720850"/>
            <a:ext cx="7561263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fr-FR" altLang="it-IT" sz="2400">
                <a:latin typeface="Myriad Pro Cond" pitchFamily="34" charset="0"/>
              </a:rPr>
              <a:t>Berny et al. 2015</a:t>
            </a:r>
          </a:p>
          <a:p>
            <a:endParaRPr lang="fr-FR" altLang="it-IT" sz="2400">
              <a:latin typeface="Myriad Pro Cond" pitchFamily="34" charset="0"/>
            </a:endParaRPr>
          </a:p>
          <a:p>
            <a:r>
              <a:rPr lang="fr-FR" altLang="it-IT" sz="2400">
                <a:latin typeface="Myriad Pro Cond" pitchFamily="34" charset="0"/>
              </a:rPr>
              <a:t>"We also demonstrated the existence of a significant association between lead concentration and the proportion of trauma and/or electrocution, with 75% of all birds with trauma/electrocution below the usual threshold for environmental exposure (o6 mg/g dry weight)  (Painetal.,2007). </a:t>
            </a:r>
          </a:p>
        </p:txBody>
      </p:sp>
      <p:pic>
        <p:nvPicPr>
          <p:cNvPr id="23556" name="Image 11">
            <a:extLst>
              <a:ext uri="{FF2B5EF4-FFF2-40B4-BE49-F238E27FC236}">
                <a16:creationId xmlns:a16="http://schemas.microsoft.com/office/drawing/2014/main" id="{F6AA9AD0-44C9-4DAF-8866-2C59BAD3E6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Sous-titre 2">
            <a:extLst>
              <a:ext uri="{FF2B5EF4-FFF2-40B4-BE49-F238E27FC236}">
                <a16:creationId xmlns:a16="http://schemas.microsoft.com/office/drawing/2014/main" id="{82F4C513-5CD4-4588-8CEB-ECE9B8ADE43D}"/>
              </a:ext>
            </a:extLst>
          </p:cNvPr>
          <p:cNvSpPr txBox="1">
            <a:spLocks/>
          </p:cNvSpPr>
          <p:nvPr/>
        </p:nvSpPr>
        <p:spPr bwMode="auto">
          <a:xfrm>
            <a:off x="468313" y="306388"/>
            <a:ext cx="576103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Bearded Vulture and overhead cable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ous-titre 2">
            <a:extLst>
              <a:ext uri="{FF2B5EF4-FFF2-40B4-BE49-F238E27FC236}">
                <a16:creationId xmlns:a16="http://schemas.microsoft.com/office/drawing/2014/main" id="{8715711C-24BD-4D7B-AD4F-6C7005D8DACC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sp>
        <p:nvSpPr>
          <p:cNvPr id="25603" name="Titre 1">
            <a:extLst>
              <a:ext uri="{FF2B5EF4-FFF2-40B4-BE49-F238E27FC236}">
                <a16:creationId xmlns:a16="http://schemas.microsoft.com/office/drawing/2014/main" id="{2EB21D0D-15D7-4490-93C4-E0EAB30D5824}"/>
              </a:ext>
            </a:extLst>
          </p:cNvPr>
          <p:cNvSpPr txBox="1">
            <a:spLocks/>
          </p:cNvSpPr>
          <p:nvPr/>
        </p:nvSpPr>
        <p:spPr bwMode="auto">
          <a:xfrm>
            <a:off x="9525" y="1557338"/>
            <a:ext cx="9144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25604" name="Titre 1">
            <a:extLst>
              <a:ext uri="{FF2B5EF4-FFF2-40B4-BE49-F238E27FC236}">
                <a16:creationId xmlns:a16="http://schemas.microsoft.com/office/drawing/2014/main" id="{7B53ED99-A7B4-49B5-9805-67694F4B5B0C}"/>
              </a:ext>
            </a:extLst>
          </p:cNvPr>
          <p:cNvSpPr txBox="1">
            <a:spLocks/>
          </p:cNvSpPr>
          <p:nvPr/>
        </p:nvSpPr>
        <p:spPr bwMode="auto">
          <a:xfrm>
            <a:off x="107950" y="2857500"/>
            <a:ext cx="23764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20485" name="Titre 1">
            <a:extLst>
              <a:ext uri="{FF2B5EF4-FFF2-40B4-BE49-F238E27FC236}">
                <a16:creationId xmlns:a16="http://schemas.microsoft.com/office/drawing/2014/main" id="{6A5AB827-4458-4A20-B42B-A3090052CDA8}"/>
              </a:ext>
            </a:extLst>
          </p:cNvPr>
          <p:cNvSpPr txBox="1">
            <a:spLocks/>
          </p:cNvSpPr>
          <p:nvPr/>
        </p:nvSpPr>
        <p:spPr bwMode="auto">
          <a:xfrm>
            <a:off x="107950" y="2497138"/>
            <a:ext cx="8567738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sz="2400" b="1" dirty="0" err="1">
                <a:latin typeface="Myriad Pro Cond" pitchFamily="34" charset="0"/>
              </a:rPr>
              <a:t>Strong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cooperation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with</a:t>
            </a:r>
            <a:r>
              <a:rPr lang="fr-FR" altLang="fr-FR" sz="2400" b="1" dirty="0">
                <a:latin typeface="Myriad Pro Cond" pitchFamily="34" charset="0"/>
              </a:rPr>
              <a:t> national </a:t>
            </a:r>
            <a:r>
              <a:rPr lang="fr-FR" altLang="fr-FR" sz="2400" b="1" dirty="0" err="1">
                <a:latin typeface="Myriad Pro Cond" pitchFamily="34" charset="0"/>
              </a:rPr>
              <a:t>electricity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compagny</a:t>
            </a:r>
            <a:r>
              <a:rPr lang="fr-FR" altLang="fr-FR" sz="2400" b="1" dirty="0">
                <a:latin typeface="Myriad Pro Cond" pitchFamily="34" charset="0"/>
              </a:rPr>
              <a:t> (</a:t>
            </a:r>
            <a:r>
              <a:rPr lang="fr-FR" altLang="fr-FR" sz="2400" b="1" dirty="0" err="1">
                <a:latin typeface="Myriad Pro Cond" pitchFamily="34" charset="0"/>
              </a:rPr>
              <a:t>Enedis</a:t>
            </a:r>
            <a:r>
              <a:rPr lang="fr-FR" altLang="fr-FR" sz="2400" b="1" dirty="0">
                <a:latin typeface="Myriad Pro Cond" pitchFamily="34" charset="0"/>
              </a:rPr>
              <a:t> and RTE) and </a:t>
            </a:r>
            <a:r>
              <a:rPr lang="fr-FR" altLang="fr-FR" sz="2400" b="1" dirty="0" err="1">
                <a:latin typeface="Myriad Pro Cond" pitchFamily="34" charset="0"/>
              </a:rPr>
              <a:t>with</a:t>
            </a:r>
            <a:r>
              <a:rPr lang="fr-FR" altLang="fr-FR" sz="2400" b="1" dirty="0">
                <a:latin typeface="Myriad Pro Cond" pitchFamily="34" charset="0"/>
              </a:rPr>
              <a:t> ski </a:t>
            </a:r>
            <a:r>
              <a:rPr lang="fr-FR" altLang="fr-FR" sz="2400" b="1" dirty="0" err="1">
                <a:latin typeface="Myriad Pro Cond" pitchFamily="34" charset="0"/>
              </a:rPr>
              <a:t>resort</a:t>
            </a:r>
            <a:endParaRPr lang="fr-FR" altLang="fr-FR" sz="2400" b="1" dirty="0"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400" b="1" dirty="0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sz="2400" b="1" dirty="0">
                <a:latin typeface="Myriad Pro Cond" pitchFamily="34" charset="0"/>
              </a:rPr>
              <a:t>Multi </a:t>
            </a:r>
            <a:r>
              <a:rPr lang="fr-FR" altLang="fr-FR" sz="2400" b="1" dirty="0" err="1">
                <a:latin typeface="Myriad Pro Cond" pitchFamily="34" charset="0"/>
              </a:rPr>
              <a:t>stakeholder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approach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400" b="1" dirty="0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fr-FR" altLang="fr-FR" sz="2400" b="1" dirty="0">
                <a:latin typeface="Myriad Pro Cond" pitchFamily="34" charset="0"/>
              </a:rPr>
              <a:t>Multi </a:t>
            </a:r>
            <a:r>
              <a:rPr lang="fr-FR" altLang="fr-FR" sz="2400" b="1" dirty="0" err="1">
                <a:latin typeface="Myriad Pro Cond" pitchFamily="34" charset="0"/>
              </a:rPr>
              <a:t>species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approach</a:t>
            </a:r>
            <a:endParaRPr lang="fr-FR" altLang="fr-FR" sz="2400" b="1" dirty="0"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fr-FR" altLang="fr-FR" sz="2400" b="1" dirty="0" err="1">
                <a:latin typeface="Myriad Pro Cond" pitchFamily="34" charset="0"/>
              </a:rPr>
              <a:t>Emblematic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species</a:t>
            </a:r>
            <a:endParaRPr lang="fr-FR" altLang="fr-FR" sz="2400" b="1" dirty="0"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400" b="1" dirty="0">
              <a:latin typeface="Myriad Pro Cond" pitchFamily="34" charset="0"/>
            </a:endParaRPr>
          </a:p>
        </p:txBody>
      </p:sp>
      <p:pic>
        <p:nvPicPr>
          <p:cNvPr id="25606" name="Image 1">
            <a:extLst>
              <a:ext uri="{FF2B5EF4-FFF2-40B4-BE49-F238E27FC236}">
                <a16:creationId xmlns:a16="http://schemas.microsoft.com/office/drawing/2014/main" id="{19E20C82-D23B-402D-8D25-160A78D72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165725"/>
            <a:ext cx="2481263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Image 4">
            <a:extLst>
              <a:ext uri="{FF2B5EF4-FFF2-40B4-BE49-F238E27FC236}">
                <a16:creationId xmlns:a16="http://schemas.microsoft.com/office/drawing/2014/main" id="{3D694EFD-F5CF-42B6-BDE9-E2547F05CB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700213"/>
            <a:ext cx="2438400" cy="156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Image 10">
            <a:extLst>
              <a:ext uri="{FF2B5EF4-FFF2-40B4-BE49-F238E27FC236}">
                <a16:creationId xmlns:a16="http://schemas.microsoft.com/office/drawing/2014/main" id="{A1793D17-0752-47AA-878B-2347EA4A9B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338" y="5165725"/>
            <a:ext cx="1882775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Image 11">
            <a:extLst>
              <a:ext uri="{FF2B5EF4-FFF2-40B4-BE49-F238E27FC236}">
                <a16:creationId xmlns:a16="http://schemas.microsoft.com/office/drawing/2014/main" id="{6CEB5A4C-5234-4C5E-8EBA-2C1842B91B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Image 12">
            <a:extLst>
              <a:ext uri="{FF2B5EF4-FFF2-40B4-BE49-F238E27FC236}">
                <a16:creationId xmlns:a16="http://schemas.microsoft.com/office/drawing/2014/main" id="{44452A6C-D55E-44C0-ACCE-ABA92D79172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5165725"/>
            <a:ext cx="1843087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Image 13">
            <a:extLst>
              <a:ext uri="{FF2B5EF4-FFF2-40B4-BE49-F238E27FC236}">
                <a16:creationId xmlns:a16="http://schemas.microsoft.com/office/drawing/2014/main" id="{A6D80DA5-2E46-4A21-908D-6D4E61EB49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663" y="3225800"/>
            <a:ext cx="3490912" cy="19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ous-titre 2">
            <a:extLst>
              <a:ext uri="{FF2B5EF4-FFF2-40B4-BE49-F238E27FC236}">
                <a16:creationId xmlns:a16="http://schemas.microsoft.com/office/drawing/2014/main" id="{EE1DC8D8-E994-41B1-9A3B-E1C29AACC7D1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sp>
        <p:nvSpPr>
          <p:cNvPr id="27651" name="Titre 1">
            <a:extLst>
              <a:ext uri="{FF2B5EF4-FFF2-40B4-BE49-F238E27FC236}">
                <a16:creationId xmlns:a16="http://schemas.microsoft.com/office/drawing/2014/main" id="{A10F4F53-AD8A-4859-8A67-4AD9DB260792}"/>
              </a:ext>
            </a:extLst>
          </p:cNvPr>
          <p:cNvSpPr txBox="1">
            <a:spLocks/>
          </p:cNvSpPr>
          <p:nvPr/>
        </p:nvSpPr>
        <p:spPr bwMode="auto">
          <a:xfrm>
            <a:off x="9525" y="1557338"/>
            <a:ext cx="9144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27652" name="Titre 1">
            <a:extLst>
              <a:ext uri="{FF2B5EF4-FFF2-40B4-BE49-F238E27FC236}">
                <a16:creationId xmlns:a16="http://schemas.microsoft.com/office/drawing/2014/main" id="{17AA9F3E-1C0C-4380-BDED-377523767ADD}"/>
              </a:ext>
            </a:extLst>
          </p:cNvPr>
          <p:cNvSpPr txBox="1">
            <a:spLocks/>
          </p:cNvSpPr>
          <p:nvPr/>
        </p:nvSpPr>
        <p:spPr bwMode="auto">
          <a:xfrm>
            <a:off x="107950" y="2857500"/>
            <a:ext cx="23764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 b="1">
              <a:solidFill>
                <a:srgbClr val="008FA5"/>
              </a:solidFill>
              <a:latin typeface="Myriad Pro Cond" pitchFamily="34" charset="0"/>
            </a:endParaRPr>
          </a:p>
        </p:txBody>
      </p:sp>
      <p:pic>
        <p:nvPicPr>
          <p:cNvPr id="27653" name="Image 11">
            <a:extLst>
              <a:ext uri="{FF2B5EF4-FFF2-40B4-BE49-F238E27FC236}">
                <a16:creationId xmlns:a16="http://schemas.microsoft.com/office/drawing/2014/main" id="{033B4DD5-FC46-432A-A6D9-767719A6DA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re 1">
            <a:extLst>
              <a:ext uri="{FF2B5EF4-FFF2-40B4-BE49-F238E27FC236}">
                <a16:creationId xmlns:a16="http://schemas.microsoft.com/office/drawing/2014/main" id="{C61C8DDA-7249-440A-9673-05A8484E1ABA}"/>
              </a:ext>
            </a:extLst>
          </p:cNvPr>
          <p:cNvSpPr txBox="1">
            <a:spLocks/>
          </p:cNvSpPr>
          <p:nvPr/>
        </p:nvSpPr>
        <p:spPr bwMode="auto">
          <a:xfrm>
            <a:off x="323850" y="3106738"/>
            <a:ext cx="81772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514350" indent="-514350" eaLnBrk="1" hangingPunct="1">
              <a:spcBef>
                <a:spcPct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fr-FR" altLang="fr-FR" sz="2800" b="1" dirty="0" err="1">
                <a:latin typeface="Myriad Pro Cond" pitchFamily="34" charset="0"/>
              </a:rPr>
              <a:t>Inventory</a:t>
            </a:r>
            <a:r>
              <a:rPr lang="fr-FR" altLang="fr-FR" sz="2800" b="1" dirty="0">
                <a:latin typeface="Myriad Pro Cond" pitchFamily="34" charset="0"/>
              </a:rPr>
              <a:t> and </a:t>
            </a:r>
            <a:r>
              <a:rPr lang="fr-FR" altLang="fr-FR" sz="2800" b="1" dirty="0" err="1">
                <a:latin typeface="Myriad Pro Cond" pitchFamily="34" charset="0"/>
              </a:rPr>
              <a:t>hierarchisation</a:t>
            </a:r>
            <a:r>
              <a:rPr lang="fr-FR" altLang="fr-FR" sz="2800" b="1" dirty="0">
                <a:latin typeface="Myriad Pro Cond" pitchFamily="34" charset="0"/>
              </a:rPr>
              <a:t> of the </a:t>
            </a:r>
            <a:r>
              <a:rPr lang="fr-FR" altLang="fr-FR" sz="2800" b="1" dirty="0" err="1">
                <a:latin typeface="Myriad Pro Cond" pitchFamily="34" charset="0"/>
              </a:rPr>
              <a:t>risks</a:t>
            </a:r>
            <a:r>
              <a:rPr lang="fr-FR" altLang="fr-FR" sz="2800" b="1" dirty="0">
                <a:latin typeface="Myriad Pro Cond" pitchFamily="34" charset="0"/>
              </a:rPr>
              <a:t> of percussion and </a:t>
            </a:r>
            <a:r>
              <a:rPr lang="fr-FR" altLang="fr-FR" sz="2800" b="1" dirty="0" err="1">
                <a:latin typeface="Myriad Pro Cond" pitchFamily="34" charset="0"/>
              </a:rPr>
              <a:t>electrocution</a:t>
            </a:r>
            <a:r>
              <a:rPr lang="fr-FR" altLang="fr-FR" sz="2800" b="1" dirty="0">
                <a:latin typeface="Myriad Pro Cond" pitchFamily="34" charset="0"/>
              </a:rPr>
              <a:t> 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800" b="1" dirty="0"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fr-FR" altLang="fr-FR" sz="2800" b="1" dirty="0">
                <a:latin typeface="Myriad Pro Cond" pitchFamily="34" charset="0"/>
              </a:rPr>
              <a:t>2. </a:t>
            </a:r>
            <a:r>
              <a:rPr lang="fr-FR" altLang="fr-FR" sz="2800" b="1" dirty="0" err="1">
                <a:latin typeface="Myriad Pro Cond" pitchFamily="34" charset="0"/>
              </a:rPr>
              <a:t>Devices</a:t>
            </a:r>
            <a:r>
              <a:rPr lang="fr-FR" altLang="fr-FR" sz="2800" b="1" dirty="0">
                <a:latin typeface="Myriad Pro Cond" pitchFamily="34" charset="0"/>
              </a:rPr>
              <a:t> and </a:t>
            </a:r>
            <a:r>
              <a:rPr lang="fr-FR" altLang="fr-FR" sz="2800" b="1" dirty="0" err="1">
                <a:latin typeface="Myriad Pro Cond" pitchFamily="34" charset="0"/>
              </a:rPr>
              <a:t>equipment</a:t>
            </a:r>
            <a:endParaRPr lang="fr-FR" altLang="fr-FR" sz="2800" b="1" dirty="0"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800" b="1" dirty="0"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fr-FR" altLang="fr-FR" sz="2800" b="1" dirty="0">
                <a:latin typeface="Myriad Pro Cond" pitchFamily="34" charset="0"/>
              </a:rPr>
              <a:t>3. Monitoring and </a:t>
            </a:r>
            <a:r>
              <a:rPr lang="fr-FR" altLang="fr-FR" sz="2800" b="1" dirty="0" err="1">
                <a:latin typeface="Myriad Pro Cond" pitchFamily="34" charset="0"/>
              </a:rPr>
              <a:t>evaluation</a:t>
            </a:r>
            <a:endParaRPr lang="fr-FR" altLang="fr-FR" sz="2800" b="1" dirty="0"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800" b="1" dirty="0"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fr-FR" altLang="fr-FR" sz="2800" b="1" dirty="0">
                <a:latin typeface="Myriad Pro Cond" pitchFamily="34" charset="0"/>
              </a:rPr>
              <a:t>4. Promotion and communication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ous-titre 2">
            <a:extLst>
              <a:ext uri="{FF2B5EF4-FFF2-40B4-BE49-F238E27FC236}">
                <a16:creationId xmlns:a16="http://schemas.microsoft.com/office/drawing/2014/main" id="{57F739C0-3209-4A5C-9025-DCC01A3B46BF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sp>
        <p:nvSpPr>
          <p:cNvPr id="29699" name="Titre 1">
            <a:extLst>
              <a:ext uri="{FF2B5EF4-FFF2-40B4-BE49-F238E27FC236}">
                <a16:creationId xmlns:a16="http://schemas.microsoft.com/office/drawing/2014/main" id="{A625D9C9-DCE9-442A-8B52-34CC81E3B5CA}"/>
              </a:ext>
            </a:extLst>
          </p:cNvPr>
          <p:cNvSpPr txBox="1">
            <a:spLocks/>
          </p:cNvSpPr>
          <p:nvPr/>
        </p:nvSpPr>
        <p:spPr bwMode="auto">
          <a:xfrm>
            <a:off x="9525" y="1557338"/>
            <a:ext cx="9144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29700" name="Titre 1">
            <a:extLst>
              <a:ext uri="{FF2B5EF4-FFF2-40B4-BE49-F238E27FC236}">
                <a16:creationId xmlns:a16="http://schemas.microsoft.com/office/drawing/2014/main" id="{1E6F6A57-533E-417F-A476-313FF702623F}"/>
              </a:ext>
            </a:extLst>
          </p:cNvPr>
          <p:cNvSpPr txBox="1">
            <a:spLocks/>
          </p:cNvSpPr>
          <p:nvPr/>
        </p:nvSpPr>
        <p:spPr bwMode="auto">
          <a:xfrm>
            <a:off x="107950" y="2857500"/>
            <a:ext cx="23764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 b="1">
              <a:solidFill>
                <a:srgbClr val="008FA5"/>
              </a:solidFill>
              <a:latin typeface="Myriad Pro Cond" pitchFamily="34" charset="0"/>
            </a:endParaRPr>
          </a:p>
        </p:txBody>
      </p:sp>
      <p:pic>
        <p:nvPicPr>
          <p:cNvPr id="29701" name="Image 11">
            <a:extLst>
              <a:ext uri="{FF2B5EF4-FFF2-40B4-BE49-F238E27FC236}">
                <a16:creationId xmlns:a16="http://schemas.microsoft.com/office/drawing/2014/main" id="{FDDCC04C-9BAF-4BE8-B165-3FAA6DCA25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re 1">
            <a:extLst>
              <a:ext uri="{FF2B5EF4-FFF2-40B4-BE49-F238E27FC236}">
                <a16:creationId xmlns:a16="http://schemas.microsoft.com/office/drawing/2014/main" id="{EA908AAD-9FE3-479F-B7FC-776D293D48FC}"/>
              </a:ext>
            </a:extLst>
          </p:cNvPr>
          <p:cNvSpPr txBox="1">
            <a:spLocks/>
          </p:cNvSpPr>
          <p:nvPr/>
        </p:nvSpPr>
        <p:spPr bwMode="auto">
          <a:xfrm>
            <a:off x="482600" y="1557338"/>
            <a:ext cx="81788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514350" indent="-514350" algn="ctr" eaLnBrk="1" hangingPunct="1">
              <a:spcBef>
                <a:spcPct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fr-FR" altLang="fr-FR" sz="2800" b="1" dirty="0" err="1">
                <a:latin typeface="Myriad Pro Cond" pitchFamily="34" charset="0"/>
              </a:rPr>
              <a:t>Inventory</a:t>
            </a:r>
            <a:r>
              <a:rPr lang="fr-FR" altLang="fr-FR" sz="2800" b="1" dirty="0">
                <a:latin typeface="Myriad Pro Cond" pitchFamily="34" charset="0"/>
              </a:rPr>
              <a:t> and </a:t>
            </a:r>
            <a:r>
              <a:rPr lang="fr-FR" altLang="fr-FR" sz="2800" b="1" dirty="0" err="1">
                <a:latin typeface="Myriad Pro Cond" pitchFamily="34" charset="0"/>
              </a:rPr>
              <a:t>hierarchisation</a:t>
            </a:r>
            <a:r>
              <a:rPr lang="fr-FR" altLang="fr-FR" sz="2800" b="1" dirty="0">
                <a:latin typeface="Myriad Pro Cond" pitchFamily="34" charset="0"/>
              </a:rPr>
              <a:t> of the </a:t>
            </a:r>
            <a:r>
              <a:rPr lang="fr-FR" altLang="fr-FR" sz="2800" b="1" dirty="0" err="1">
                <a:latin typeface="Myriad Pro Cond" pitchFamily="34" charset="0"/>
              </a:rPr>
              <a:t>risks</a:t>
            </a:r>
            <a:r>
              <a:rPr lang="fr-FR" altLang="fr-FR" sz="2800" b="1" dirty="0">
                <a:latin typeface="Myriad Pro Cond" pitchFamily="34" charset="0"/>
              </a:rPr>
              <a:t> of percussion and </a:t>
            </a:r>
            <a:r>
              <a:rPr lang="fr-FR" altLang="fr-FR" sz="2800" b="1" dirty="0" err="1">
                <a:latin typeface="Myriad Pro Cond" pitchFamily="34" charset="0"/>
              </a:rPr>
              <a:t>electrocution</a:t>
            </a:r>
            <a:r>
              <a:rPr lang="fr-FR" altLang="fr-FR" sz="2800" b="1" dirty="0">
                <a:latin typeface="Myriad Pro Cond" pitchFamily="34" charset="0"/>
              </a:rPr>
              <a:t> </a:t>
            </a:r>
          </a:p>
          <a:p>
            <a:pPr mar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fr-FR" altLang="fr-FR" sz="2800" b="1" dirty="0">
                <a:latin typeface="Myriad Pro Cond" pitchFamily="34" charset="0"/>
              </a:rPr>
              <a:t>2 SCALES</a:t>
            </a:r>
          </a:p>
          <a:p>
            <a:pPr mar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800" b="1" dirty="0">
              <a:latin typeface="Myriad Pro Cond" pitchFamily="34" charset="0"/>
            </a:endParaRPr>
          </a:p>
        </p:txBody>
      </p:sp>
      <p:sp>
        <p:nvSpPr>
          <p:cNvPr id="29703" name="Titre 1">
            <a:extLst>
              <a:ext uri="{FF2B5EF4-FFF2-40B4-BE49-F238E27FC236}">
                <a16:creationId xmlns:a16="http://schemas.microsoft.com/office/drawing/2014/main" id="{56B7261B-8623-4E87-B437-B4E29F7232A0}"/>
              </a:ext>
            </a:extLst>
          </p:cNvPr>
          <p:cNvSpPr txBox="1">
            <a:spLocks/>
          </p:cNvSpPr>
          <p:nvPr/>
        </p:nvSpPr>
        <p:spPr bwMode="auto">
          <a:xfrm>
            <a:off x="-1765300" y="2332038"/>
            <a:ext cx="81772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2400" b="1" u="sng">
                <a:latin typeface="Myriad Pro Cond" pitchFamily="34" charset="0"/>
              </a:rPr>
              <a:t>Compagny organisation scale</a:t>
            </a:r>
          </a:p>
        </p:txBody>
      </p:sp>
      <p:sp>
        <p:nvSpPr>
          <p:cNvPr id="29704" name="Titre 1">
            <a:extLst>
              <a:ext uri="{FF2B5EF4-FFF2-40B4-BE49-F238E27FC236}">
                <a16:creationId xmlns:a16="http://schemas.microsoft.com/office/drawing/2014/main" id="{1F1E697C-4C36-4207-A10A-951ECF07F6AC}"/>
              </a:ext>
            </a:extLst>
          </p:cNvPr>
          <p:cNvSpPr txBox="1">
            <a:spLocks/>
          </p:cNvSpPr>
          <p:nvPr/>
        </p:nvSpPr>
        <p:spPr bwMode="auto">
          <a:xfrm>
            <a:off x="2603500" y="2357438"/>
            <a:ext cx="81772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2400" b="1" u="sng">
                <a:latin typeface="Myriad Pro Cond" pitchFamily="34" charset="0"/>
              </a:rPr>
              <a:t>Field scale</a:t>
            </a:r>
          </a:p>
        </p:txBody>
      </p:sp>
      <p:cxnSp>
        <p:nvCxnSpPr>
          <p:cNvPr id="3" name="Connecteur droit 2">
            <a:extLst>
              <a:ext uri="{FF2B5EF4-FFF2-40B4-BE49-F238E27FC236}">
                <a16:creationId xmlns:a16="http://schemas.microsoft.com/office/drawing/2014/main" id="{1755ADB1-A876-49F5-B62B-6ED88B6A372C}"/>
              </a:ext>
            </a:extLst>
          </p:cNvPr>
          <p:cNvCxnSpPr/>
          <p:nvPr/>
        </p:nvCxnSpPr>
        <p:spPr>
          <a:xfrm>
            <a:off x="4581525" y="2357438"/>
            <a:ext cx="0" cy="4095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06" name="Image 10">
            <a:extLst>
              <a:ext uri="{FF2B5EF4-FFF2-40B4-BE49-F238E27FC236}">
                <a16:creationId xmlns:a16="http://schemas.microsoft.com/office/drawing/2014/main" id="{C511FEC2-9BD1-487A-976B-9A8C6C9C2C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2878138"/>
            <a:ext cx="4376738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Image 6">
            <a:extLst>
              <a:ext uri="{FF2B5EF4-FFF2-40B4-BE49-F238E27FC236}">
                <a16:creationId xmlns:a16="http://schemas.microsoft.com/office/drawing/2014/main" id="{A0F4CDF2-B1E4-40D8-9577-FDF3C0542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475" y="2857500"/>
            <a:ext cx="2324100" cy="368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Image 5">
            <a:extLst>
              <a:ext uri="{FF2B5EF4-FFF2-40B4-BE49-F238E27FC236}">
                <a16:creationId xmlns:a16="http://schemas.microsoft.com/office/drawing/2014/main" id="{B5FFEA7E-FE8E-49DB-876D-CB337E33C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2905125"/>
            <a:ext cx="1654175" cy="219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4B8607D9-74BD-488A-8ED7-775204EA4711}"/>
              </a:ext>
            </a:extLst>
          </p:cNvPr>
          <p:cNvCxnSpPr/>
          <p:nvPr/>
        </p:nvCxnSpPr>
        <p:spPr>
          <a:xfrm flipH="1">
            <a:off x="4335463" y="2233613"/>
            <a:ext cx="215900" cy="1524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155410FA-F81F-42C8-BAFB-7852BE793510}"/>
              </a:ext>
            </a:extLst>
          </p:cNvPr>
          <p:cNvCxnSpPr/>
          <p:nvPr/>
        </p:nvCxnSpPr>
        <p:spPr>
          <a:xfrm>
            <a:off x="4621213" y="2235200"/>
            <a:ext cx="238125" cy="15081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ous-titre 2">
            <a:extLst>
              <a:ext uri="{FF2B5EF4-FFF2-40B4-BE49-F238E27FC236}">
                <a16:creationId xmlns:a16="http://schemas.microsoft.com/office/drawing/2014/main" id="{F3CA9B6B-046B-4EB7-B956-1BA7169105A9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sp>
        <p:nvSpPr>
          <p:cNvPr id="31747" name="Titre 1">
            <a:extLst>
              <a:ext uri="{FF2B5EF4-FFF2-40B4-BE49-F238E27FC236}">
                <a16:creationId xmlns:a16="http://schemas.microsoft.com/office/drawing/2014/main" id="{927A2D47-2577-4804-AC56-0263DBC632F8}"/>
              </a:ext>
            </a:extLst>
          </p:cNvPr>
          <p:cNvSpPr txBox="1">
            <a:spLocks/>
          </p:cNvSpPr>
          <p:nvPr/>
        </p:nvSpPr>
        <p:spPr bwMode="auto">
          <a:xfrm>
            <a:off x="-396875" y="1557338"/>
            <a:ext cx="95504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31748" name="Titre 1">
            <a:extLst>
              <a:ext uri="{FF2B5EF4-FFF2-40B4-BE49-F238E27FC236}">
                <a16:creationId xmlns:a16="http://schemas.microsoft.com/office/drawing/2014/main" id="{49FF21E6-3647-4DEF-B9CB-0D6686051402}"/>
              </a:ext>
            </a:extLst>
          </p:cNvPr>
          <p:cNvSpPr txBox="1">
            <a:spLocks/>
          </p:cNvSpPr>
          <p:nvPr/>
        </p:nvSpPr>
        <p:spPr bwMode="auto">
          <a:xfrm>
            <a:off x="107950" y="2857500"/>
            <a:ext cx="23764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 b="1">
              <a:solidFill>
                <a:srgbClr val="008FA5"/>
              </a:solidFill>
              <a:latin typeface="Myriad Pro Cond" pitchFamily="34" charset="0"/>
            </a:endParaRPr>
          </a:p>
        </p:txBody>
      </p:sp>
      <p:pic>
        <p:nvPicPr>
          <p:cNvPr id="31749" name="Image 11">
            <a:extLst>
              <a:ext uri="{FF2B5EF4-FFF2-40B4-BE49-F238E27FC236}">
                <a16:creationId xmlns:a16="http://schemas.microsoft.com/office/drawing/2014/main" id="{29493759-8BC8-4683-9145-9570B47C3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Rectangle 1">
            <a:extLst>
              <a:ext uri="{FF2B5EF4-FFF2-40B4-BE49-F238E27FC236}">
                <a16:creationId xmlns:a16="http://schemas.microsoft.com/office/drawing/2014/main" id="{B4909F01-D52A-4B83-BD50-933686093E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1052513"/>
            <a:ext cx="5830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fr-FR" sz="2800" b="1">
                <a:latin typeface="Myriad Pro Cond" pitchFamily="34" charset="0"/>
              </a:rPr>
              <a:t>2. Devices and equipement</a:t>
            </a:r>
            <a:endParaRPr lang="fr-FR" altLang="it-IT" sz="2800"/>
          </a:p>
        </p:txBody>
      </p:sp>
      <p:sp>
        <p:nvSpPr>
          <p:cNvPr id="31751" name="Rectangle 15">
            <a:extLst>
              <a:ext uri="{FF2B5EF4-FFF2-40B4-BE49-F238E27FC236}">
                <a16:creationId xmlns:a16="http://schemas.microsoft.com/office/drawing/2014/main" id="{C26B156F-3AD5-4773-94E5-582F00F614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7950" y="1641475"/>
            <a:ext cx="922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POWERLINE (small and middle tension powerline)</a:t>
            </a:r>
            <a:endParaRPr lang="fr-FR" altLang="it-IT" sz="2800"/>
          </a:p>
        </p:txBody>
      </p:sp>
      <p:pic>
        <p:nvPicPr>
          <p:cNvPr id="31752" name="Picture 23" descr="DSCN2483">
            <a:extLst>
              <a:ext uri="{FF2B5EF4-FFF2-40B4-BE49-F238E27FC236}">
                <a16:creationId xmlns:a16="http://schemas.microsoft.com/office/drawing/2014/main" id="{3206C926-0457-4271-9316-07CC78E6B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38" y="2222500"/>
            <a:ext cx="1728787" cy="2303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3" name="Picture 23" descr="DSCN2487">
            <a:extLst>
              <a:ext uri="{FF2B5EF4-FFF2-40B4-BE49-F238E27FC236}">
                <a16:creationId xmlns:a16="http://schemas.microsoft.com/office/drawing/2014/main" id="{DBFE97CE-335B-4644-9833-B8E3F43C4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2205038"/>
            <a:ext cx="1728787" cy="2305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4" name="Picture 2">
            <a:extLst>
              <a:ext uri="{FF2B5EF4-FFF2-40B4-BE49-F238E27FC236}">
                <a16:creationId xmlns:a16="http://schemas.microsoft.com/office/drawing/2014/main" id="{50834FB7-8165-4BFE-8FC7-7B5717705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56" t="28975" r="2666" b="33171"/>
          <a:stretch>
            <a:fillRect/>
          </a:stretch>
        </p:blipFill>
        <p:spPr bwMode="auto">
          <a:xfrm>
            <a:off x="695325" y="4525963"/>
            <a:ext cx="2592388" cy="1965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5" name="Picture 2">
            <a:extLst>
              <a:ext uri="{FF2B5EF4-FFF2-40B4-BE49-F238E27FC236}">
                <a16:creationId xmlns:a16="http://schemas.microsoft.com/office/drawing/2014/main" id="{3858A5B7-2FF0-4FCE-84DC-13CDCDEE8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09" t="29317" r="1360" b="18329"/>
          <a:stretch>
            <a:fillRect/>
          </a:stretch>
        </p:blipFill>
        <p:spPr bwMode="auto">
          <a:xfrm>
            <a:off x="3903663" y="2760663"/>
            <a:ext cx="4900612" cy="365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6" name="Rectangle 21">
            <a:extLst>
              <a:ext uri="{FF2B5EF4-FFF2-40B4-BE49-F238E27FC236}">
                <a16:creationId xmlns:a16="http://schemas.microsoft.com/office/drawing/2014/main" id="{25031384-53F1-4F40-9A64-624A366638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6988" y="2181225"/>
            <a:ext cx="9220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# electrocution</a:t>
            </a:r>
            <a:endParaRPr lang="fr-FR" altLang="it-IT" sz="2800"/>
          </a:p>
        </p:txBody>
      </p:sp>
      <p:pic>
        <p:nvPicPr>
          <p:cNvPr id="31757" name="Image 3">
            <a:extLst>
              <a:ext uri="{FF2B5EF4-FFF2-40B4-BE49-F238E27FC236}">
                <a16:creationId xmlns:a16="http://schemas.microsoft.com/office/drawing/2014/main" id="{E3AD23D8-0257-4DB6-BDB1-5A66E60529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054100"/>
            <a:ext cx="1930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4">
            <a:extLst>
              <a:ext uri="{FF2B5EF4-FFF2-40B4-BE49-F238E27FC236}">
                <a16:creationId xmlns:a16="http://schemas.microsoft.com/office/drawing/2014/main" id="{FCEBD240-2A2D-49A6-B296-FAF882C4D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813" y="2706688"/>
            <a:ext cx="4333875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Sous-titre 2">
            <a:extLst>
              <a:ext uri="{FF2B5EF4-FFF2-40B4-BE49-F238E27FC236}">
                <a16:creationId xmlns:a16="http://schemas.microsoft.com/office/drawing/2014/main" id="{1785E8E2-A319-478E-96B3-3971067CC36E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sp>
        <p:nvSpPr>
          <p:cNvPr id="33796" name="Titre 1">
            <a:extLst>
              <a:ext uri="{FF2B5EF4-FFF2-40B4-BE49-F238E27FC236}">
                <a16:creationId xmlns:a16="http://schemas.microsoft.com/office/drawing/2014/main" id="{8144A588-80F2-4CF6-8F6A-64E92621FE6C}"/>
              </a:ext>
            </a:extLst>
          </p:cNvPr>
          <p:cNvSpPr txBox="1">
            <a:spLocks/>
          </p:cNvSpPr>
          <p:nvPr/>
        </p:nvSpPr>
        <p:spPr bwMode="auto">
          <a:xfrm>
            <a:off x="-396875" y="1557338"/>
            <a:ext cx="95504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33797" name="Titre 1">
            <a:extLst>
              <a:ext uri="{FF2B5EF4-FFF2-40B4-BE49-F238E27FC236}">
                <a16:creationId xmlns:a16="http://schemas.microsoft.com/office/drawing/2014/main" id="{295A20AC-18F3-418A-B8D4-1BDEF856DE75}"/>
              </a:ext>
            </a:extLst>
          </p:cNvPr>
          <p:cNvSpPr txBox="1">
            <a:spLocks/>
          </p:cNvSpPr>
          <p:nvPr/>
        </p:nvSpPr>
        <p:spPr bwMode="auto">
          <a:xfrm>
            <a:off x="107950" y="2857500"/>
            <a:ext cx="23764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 b="1">
              <a:solidFill>
                <a:srgbClr val="008FA5"/>
              </a:solidFill>
              <a:latin typeface="Myriad Pro Cond" pitchFamily="34" charset="0"/>
            </a:endParaRPr>
          </a:p>
        </p:txBody>
      </p:sp>
      <p:pic>
        <p:nvPicPr>
          <p:cNvPr id="33798" name="Image 11">
            <a:extLst>
              <a:ext uri="{FF2B5EF4-FFF2-40B4-BE49-F238E27FC236}">
                <a16:creationId xmlns:a16="http://schemas.microsoft.com/office/drawing/2014/main" id="{384F305A-E257-4755-AD2B-7C9952700F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9" name="Rectangle 1">
            <a:extLst>
              <a:ext uri="{FF2B5EF4-FFF2-40B4-BE49-F238E27FC236}">
                <a16:creationId xmlns:a16="http://schemas.microsoft.com/office/drawing/2014/main" id="{EE2C6626-4136-4A84-B89C-9C012B977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1052513"/>
            <a:ext cx="5830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fr-FR" sz="2800" b="1">
                <a:latin typeface="Myriad Pro Cond" pitchFamily="34" charset="0"/>
              </a:rPr>
              <a:t>2. Devices and equipment</a:t>
            </a:r>
            <a:endParaRPr lang="fr-FR" altLang="it-IT" sz="2800"/>
          </a:p>
        </p:txBody>
      </p:sp>
      <p:sp>
        <p:nvSpPr>
          <p:cNvPr id="33800" name="Rectangle 15">
            <a:extLst>
              <a:ext uri="{FF2B5EF4-FFF2-40B4-BE49-F238E27FC236}">
                <a16:creationId xmlns:a16="http://schemas.microsoft.com/office/drawing/2014/main" id="{51EC96FB-2203-4137-ACE9-6480BD847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7950" y="1641475"/>
            <a:ext cx="922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POWERLINE (small and middle tension powerline)</a:t>
            </a:r>
            <a:endParaRPr lang="fr-FR" altLang="it-IT" sz="2800"/>
          </a:p>
        </p:txBody>
      </p:sp>
      <p:sp>
        <p:nvSpPr>
          <p:cNvPr id="33801" name="Rectangle 21">
            <a:extLst>
              <a:ext uri="{FF2B5EF4-FFF2-40B4-BE49-F238E27FC236}">
                <a16:creationId xmlns:a16="http://schemas.microsoft.com/office/drawing/2014/main" id="{AD433E33-7FA6-4BAC-B82A-2221E00CF9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6988" y="2181225"/>
            <a:ext cx="9220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# percussion</a:t>
            </a:r>
            <a:endParaRPr lang="fr-FR" altLang="it-IT" sz="2800"/>
          </a:p>
        </p:txBody>
      </p:sp>
      <p:pic>
        <p:nvPicPr>
          <p:cNvPr id="33802" name="Image 3">
            <a:extLst>
              <a:ext uri="{FF2B5EF4-FFF2-40B4-BE49-F238E27FC236}">
                <a16:creationId xmlns:a16="http://schemas.microsoft.com/office/drawing/2014/main" id="{6FCA2036-02F4-4BD7-8362-2E2A6343C6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054100"/>
            <a:ext cx="1930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3" name="Picture 24" descr="DSCN3145">
            <a:extLst>
              <a:ext uri="{FF2B5EF4-FFF2-40B4-BE49-F238E27FC236}">
                <a16:creationId xmlns:a16="http://schemas.microsoft.com/office/drawing/2014/main" id="{8373CC9B-4DCF-4900-B724-9F2716DD4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9" t="6952" r="38454" b="10004"/>
          <a:stretch>
            <a:fillRect/>
          </a:stretch>
        </p:blipFill>
        <p:spPr bwMode="auto">
          <a:xfrm>
            <a:off x="177800" y="2343150"/>
            <a:ext cx="2320925" cy="35750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4" name="Picture 28" descr="spir">
            <a:extLst>
              <a:ext uri="{FF2B5EF4-FFF2-40B4-BE49-F238E27FC236}">
                <a16:creationId xmlns:a16="http://schemas.microsoft.com/office/drawing/2014/main" id="{D44530C3-E421-4A5F-BFEE-639773C93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306638"/>
            <a:ext cx="15113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5" name="Image13">
            <a:extLst>
              <a:ext uri="{FF2B5EF4-FFF2-40B4-BE49-F238E27FC236}">
                <a16:creationId xmlns:a16="http://schemas.microsoft.com/office/drawing/2014/main" id="{BF34DDCC-767A-4EA6-9C2E-7D53A40AB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3933825"/>
            <a:ext cx="1385888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8">
            <a:extLst>
              <a:ext uri="{FF2B5EF4-FFF2-40B4-BE49-F238E27FC236}">
                <a16:creationId xmlns:a16="http://schemas.microsoft.com/office/drawing/2014/main" id="{E8779AF2-5D9B-4F31-8644-C7F8D9A53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925" y="2974975"/>
            <a:ext cx="5124450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Sous-titre 2">
            <a:extLst>
              <a:ext uri="{FF2B5EF4-FFF2-40B4-BE49-F238E27FC236}">
                <a16:creationId xmlns:a16="http://schemas.microsoft.com/office/drawing/2014/main" id="{04E443AF-8DC7-4819-BDB3-47CF21FC9F50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pic>
        <p:nvPicPr>
          <p:cNvPr id="35844" name="Image 4">
            <a:extLst>
              <a:ext uri="{FF2B5EF4-FFF2-40B4-BE49-F238E27FC236}">
                <a16:creationId xmlns:a16="http://schemas.microsoft.com/office/drawing/2014/main" id="{87B63DDB-E005-41B9-B4E4-A6788CFA2B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Rectangle 5">
            <a:extLst>
              <a:ext uri="{FF2B5EF4-FFF2-40B4-BE49-F238E27FC236}">
                <a16:creationId xmlns:a16="http://schemas.microsoft.com/office/drawing/2014/main" id="{3145C312-670C-4366-A07E-0C006429C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7950" y="1641475"/>
            <a:ext cx="922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POWERLINE (small and middle tension powerline)</a:t>
            </a:r>
            <a:endParaRPr lang="fr-FR" altLang="it-IT" sz="2800"/>
          </a:p>
        </p:txBody>
      </p:sp>
      <p:sp>
        <p:nvSpPr>
          <p:cNvPr id="35846" name="Rectangle 6">
            <a:extLst>
              <a:ext uri="{FF2B5EF4-FFF2-40B4-BE49-F238E27FC236}">
                <a16:creationId xmlns:a16="http://schemas.microsoft.com/office/drawing/2014/main" id="{F39AF9EA-F430-4602-9168-6645386DB2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1052513"/>
            <a:ext cx="5830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fr-FR" sz="2800" b="1">
                <a:latin typeface="Myriad Pro Cond" pitchFamily="34" charset="0"/>
              </a:rPr>
              <a:t>2. Devices and equipment</a:t>
            </a:r>
            <a:endParaRPr lang="fr-FR" altLang="it-IT" sz="2800"/>
          </a:p>
        </p:txBody>
      </p:sp>
      <p:pic>
        <p:nvPicPr>
          <p:cNvPr id="35847" name="Image 7">
            <a:extLst>
              <a:ext uri="{FF2B5EF4-FFF2-40B4-BE49-F238E27FC236}">
                <a16:creationId xmlns:a16="http://schemas.microsoft.com/office/drawing/2014/main" id="{54780384-9989-4C50-90EC-769F7C8DF5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054100"/>
            <a:ext cx="1930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8" name="Rectangle 8">
            <a:extLst>
              <a:ext uri="{FF2B5EF4-FFF2-40B4-BE49-F238E27FC236}">
                <a16:creationId xmlns:a16="http://schemas.microsoft.com/office/drawing/2014/main" id="{D8C68EA0-EFA0-430C-AE48-08611B31E3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57463" y="2163763"/>
            <a:ext cx="9220201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Equipment by drone</a:t>
            </a:r>
            <a:endParaRPr lang="fr-FR" altLang="it-IT" sz="2800"/>
          </a:p>
        </p:txBody>
      </p:sp>
      <p:pic>
        <p:nvPicPr>
          <p:cNvPr id="35849" name="Image 5">
            <a:extLst>
              <a:ext uri="{FF2B5EF4-FFF2-40B4-BE49-F238E27FC236}">
                <a16:creationId xmlns:a16="http://schemas.microsoft.com/office/drawing/2014/main" id="{CF98550E-29DD-476C-889D-28C066F1A4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5" y="2136775"/>
            <a:ext cx="1808163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ous-titre 2">
            <a:extLst>
              <a:ext uri="{FF2B5EF4-FFF2-40B4-BE49-F238E27FC236}">
                <a16:creationId xmlns:a16="http://schemas.microsoft.com/office/drawing/2014/main" id="{6DBBCE83-CAAC-44A4-920F-AADEB794E374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pic>
        <p:nvPicPr>
          <p:cNvPr id="37891" name="Image 4">
            <a:extLst>
              <a:ext uri="{FF2B5EF4-FFF2-40B4-BE49-F238E27FC236}">
                <a16:creationId xmlns:a16="http://schemas.microsoft.com/office/drawing/2014/main" id="{188887F7-D88B-4EC7-AE90-1F4D291C72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angle 5">
            <a:extLst>
              <a:ext uri="{FF2B5EF4-FFF2-40B4-BE49-F238E27FC236}">
                <a16:creationId xmlns:a16="http://schemas.microsoft.com/office/drawing/2014/main" id="{62B59FFF-BDF4-47AE-8124-B4D3B09CA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7950" y="1641475"/>
            <a:ext cx="922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POWERLINE (small and middle tension powerline)</a:t>
            </a:r>
            <a:endParaRPr lang="fr-FR" altLang="it-IT" sz="2800"/>
          </a:p>
        </p:txBody>
      </p:sp>
      <p:sp>
        <p:nvSpPr>
          <p:cNvPr id="37893" name="Rectangle 6">
            <a:extLst>
              <a:ext uri="{FF2B5EF4-FFF2-40B4-BE49-F238E27FC236}">
                <a16:creationId xmlns:a16="http://schemas.microsoft.com/office/drawing/2014/main" id="{B7FC31E3-9324-465A-B2EB-D307382E64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1052513"/>
            <a:ext cx="5830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fr-FR" sz="2800" b="1">
                <a:latin typeface="Myriad Pro Cond" pitchFamily="34" charset="0"/>
              </a:rPr>
              <a:t>2. Devices and equipment</a:t>
            </a:r>
            <a:endParaRPr lang="fr-FR" altLang="it-IT" sz="2800"/>
          </a:p>
        </p:txBody>
      </p:sp>
      <p:pic>
        <p:nvPicPr>
          <p:cNvPr id="37894" name="Image 7">
            <a:extLst>
              <a:ext uri="{FF2B5EF4-FFF2-40B4-BE49-F238E27FC236}">
                <a16:creationId xmlns:a16="http://schemas.microsoft.com/office/drawing/2014/main" id="{F9D3CB6D-6F66-4FD7-A808-A0DB49E352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054100"/>
            <a:ext cx="19304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5" name="Rectangle 8">
            <a:extLst>
              <a:ext uri="{FF2B5EF4-FFF2-40B4-BE49-F238E27FC236}">
                <a16:creationId xmlns:a16="http://schemas.microsoft.com/office/drawing/2014/main" id="{FA8C2DF7-BE4D-41AD-9184-E806BC9483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57463" y="2163763"/>
            <a:ext cx="9220201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Equipment by drone</a:t>
            </a:r>
            <a:endParaRPr lang="fr-FR" altLang="it-IT" sz="2800"/>
          </a:p>
        </p:txBody>
      </p:sp>
      <p:pic>
        <p:nvPicPr>
          <p:cNvPr id="2" name="DRONE_Vanoise_oct2017.MOV">
            <a:hlinkClick r:id="" action="ppaction://media"/>
            <a:extLst>
              <a:ext uri="{FF2B5EF4-FFF2-40B4-BE49-F238E27FC236}">
                <a16:creationId xmlns:a16="http://schemas.microsoft.com/office/drawing/2014/main" id="{C0B54596-EBE5-4AAA-9695-631F793111B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75" y="876300"/>
            <a:ext cx="9205913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ous-titre 2">
            <a:extLst>
              <a:ext uri="{FF2B5EF4-FFF2-40B4-BE49-F238E27FC236}">
                <a16:creationId xmlns:a16="http://schemas.microsoft.com/office/drawing/2014/main" id="{D7B96CAE-2FE4-4C30-9E4A-11C2003A7666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sp>
        <p:nvSpPr>
          <p:cNvPr id="39939" name="Titre 1">
            <a:extLst>
              <a:ext uri="{FF2B5EF4-FFF2-40B4-BE49-F238E27FC236}">
                <a16:creationId xmlns:a16="http://schemas.microsoft.com/office/drawing/2014/main" id="{58A10F12-8877-41BC-9001-2CFE8C84C2C5}"/>
              </a:ext>
            </a:extLst>
          </p:cNvPr>
          <p:cNvSpPr txBox="1">
            <a:spLocks/>
          </p:cNvSpPr>
          <p:nvPr/>
        </p:nvSpPr>
        <p:spPr bwMode="auto">
          <a:xfrm>
            <a:off x="-396875" y="1557338"/>
            <a:ext cx="95504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39940" name="Titre 1">
            <a:extLst>
              <a:ext uri="{FF2B5EF4-FFF2-40B4-BE49-F238E27FC236}">
                <a16:creationId xmlns:a16="http://schemas.microsoft.com/office/drawing/2014/main" id="{113918A0-7267-4533-9AC4-EC5036AC2C54}"/>
              </a:ext>
            </a:extLst>
          </p:cNvPr>
          <p:cNvSpPr txBox="1">
            <a:spLocks/>
          </p:cNvSpPr>
          <p:nvPr/>
        </p:nvSpPr>
        <p:spPr bwMode="auto">
          <a:xfrm>
            <a:off x="107950" y="2857500"/>
            <a:ext cx="23764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 b="1">
              <a:solidFill>
                <a:srgbClr val="008FA5"/>
              </a:solidFill>
              <a:latin typeface="Myriad Pro Cond" pitchFamily="34" charset="0"/>
            </a:endParaRPr>
          </a:p>
        </p:txBody>
      </p:sp>
      <p:pic>
        <p:nvPicPr>
          <p:cNvPr id="39941" name="Image 11">
            <a:extLst>
              <a:ext uri="{FF2B5EF4-FFF2-40B4-BE49-F238E27FC236}">
                <a16:creationId xmlns:a16="http://schemas.microsoft.com/office/drawing/2014/main" id="{D6318FD7-573B-4074-BD7B-5D3A2A3F5A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Rectangle 1">
            <a:extLst>
              <a:ext uri="{FF2B5EF4-FFF2-40B4-BE49-F238E27FC236}">
                <a16:creationId xmlns:a16="http://schemas.microsoft.com/office/drawing/2014/main" id="{7D05185B-A2A6-4FFB-A713-9B8C8BAA0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1052513"/>
            <a:ext cx="5830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fr-FR" sz="2800" b="1">
                <a:latin typeface="Myriad Pro Cond" pitchFamily="34" charset="0"/>
              </a:rPr>
              <a:t>2. Devices and equipment</a:t>
            </a:r>
            <a:endParaRPr lang="fr-FR" altLang="it-IT" sz="2800"/>
          </a:p>
        </p:txBody>
      </p:sp>
      <p:sp>
        <p:nvSpPr>
          <p:cNvPr id="39943" name="Rectangle 15">
            <a:extLst>
              <a:ext uri="{FF2B5EF4-FFF2-40B4-BE49-F238E27FC236}">
                <a16:creationId xmlns:a16="http://schemas.microsoft.com/office/drawing/2014/main" id="{9E74787B-63F0-4F26-8E27-DD0AA98D3D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7950" y="1641475"/>
            <a:ext cx="922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POWERLINE (high and very high tension powerline)</a:t>
            </a:r>
            <a:endParaRPr lang="fr-FR" altLang="it-IT" sz="2800"/>
          </a:p>
        </p:txBody>
      </p:sp>
      <p:sp>
        <p:nvSpPr>
          <p:cNvPr id="39944" name="Rectangle 21">
            <a:extLst>
              <a:ext uri="{FF2B5EF4-FFF2-40B4-BE49-F238E27FC236}">
                <a16:creationId xmlns:a16="http://schemas.microsoft.com/office/drawing/2014/main" id="{46758B9C-902A-4293-8338-D6A5F44BF6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7950" y="2185988"/>
            <a:ext cx="922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# percussion</a:t>
            </a:r>
            <a:endParaRPr lang="fr-FR" altLang="it-IT" sz="2800"/>
          </a:p>
        </p:txBody>
      </p:sp>
      <p:pic>
        <p:nvPicPr>
          <p:cNvPr id="39945" name="Image 1">
            <a:extLst>
              <a:ext uri="{FF2B5EF4-FFF2-40B4-BE49-F238E27FC236}">
                <a16:creationId xmlns:a16="http://schemas.microsoft.com/office/drawing/2014/main" id="{6A2E1A74-571E-46FE-8665-83894330D8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38" y="2857500"/>
            <a:ext cx="41687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6" name="Picture 30" descr="detail_2004">
            <a:extLst>
              <a:ext uri="{FF2B5EF4-FFF2-40B4-BE49-F238E27FC236}">
                <a16:creationId xmlns:a16="http://schemas.microsoft.com/office/drawing/2014/main" id="{44E556D7-1087-41E5-A9F9-AAB70582B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32691">
            <a:off x="463550" y="2800350"/>
            <a:ext cx="3208338" cy="320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7" name="Image 2">
            <a:extLst>
              <a:ext uri="{FF2B5EF4-FFF2-40B4-BE49-F238E27FC236}">
                <a16:creationId xmlns:a16="http://schemas.microsoft.com/office/drawing/2014/main" id="{97A03FA8-771E-4C13-B11D-F496CA04DC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25" y="1019175"/>
            <a:ext cx="693738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ous-titre 2">
            <a:extLst>
              <a:ext uri="{FF2B5EF4-FFF2-40B4-BE49-F238E27FC236}">
                <a16:creationId xmlns:a16="http://schemas.microsoft.com/office/drawing/2014/main" id="{E0B725EE-F904-4E2B-A8B7-EA8545C3E6A7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sp>
        <p:nvSpPr>
          <p:cNvPr id="41987" name="Titre 1">
            <a:extLst>
              <a:ext uri="{FF2B5EF4-FFF2-40B4-BE49-F238E27FC236}">
                <a16:creationId xmlns:a16="http://schemas.microsoft.com/office/drawing/2014/main" id="{52FE49CC-A215-4E34-ACAE-880E8404C76C}"/>
              </a:ext>
            </a:extLst>
          </p:cNvPr>
          <p:cNvSpPr txBox="1">
            <a:spLocks/>
          </p:cNvSpPr>
          <p:nvPr/>
        </p:nvSpPr>
        <p:spPr bwMode="auto">
          <a:xfrm>
            <a:off x="-396875" y="1557338"/>
            <a:ext cx="95504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41988" name="Titre 1">
            <a:extLst>
              <a:ext uri="{FF2B5EF4-FFF2-40B4-BE49-F238E27FC236}">
                <a16:creationId xmlns:a16="http://schemas.microsoft.com/office/drawing/2014/main" id="{5ECEC2DD-C46D-4924-B5C2-DBC516A9D2D7}"/>
              </a:ext>
            </a:extLst>
          </p:cNvPr>
          <p:cNvSpPr txBox="1">
            <a:spLocks/>
          </p:cNvSpPr>
          <p:nvPr/>
        </p:nvSpPr>
        <p:spPr bwMode="auto">
          <a:xfrm>
            <a:off x="107950" y="2857500"/>
            <a:ext cx="23764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 b="1">
              <a:solidFill>
                <a:srgbClr val="008FA5"/>
              </a:solidFill>
              <a:latin typeface="Myriad Pro Cond" pitchFamily="34" charset="0"/>
            </a:endParaRPr>
          </a:p>
        </p:txBody>
      </p:sp>
      <p:pic>
        <p:nvPicPr>
          <p:cNvPr id="41989" name="Image 11">
            <a:extLst>
              <a:ext uri="{FF2B5EF4-FFF2-40B4-BE49-F238E27FC236}">
                <a16:creationId xmlns:a16="http://schemas.microsoft.com/office/drawing/2014/main" id="{587E5E11-565D-4357-A4E1-84B5E228EE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0" name="Rectangle 1">
            <a:extLst>
              <a:ext uri="{FF2B5EF4-FFF2-40B4-BE49-F238E27FC236}">
                <a16:creationId xmlns:a16="http://schemas.microsoft.com/office/drawing/2014/main" id="{77EA3B76-6911-4617-B8E2-3D890192A4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1052513"/>
            <a:ext cx="5830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fr-FR" sz="2800" b="1">
                <a:latin typeface="Myriad Pro Cond" pitchFamily="34" charset="0"/>
              </a:rPr>
              <a:t>2. Devices and equipment</a:t>
            </a:r>
            <a:endParaRPr lang="fr-FR" altLang="it-IT" sz="2800"/>
          </a:p>
        </p:txBody>
      </p:sp>
      <p:pic>
        <p:nvPicPr>
          <p:cNvPr id="41991" name="Image 2">
            <a:extLst>
              <a:ext uri="{FF2B5EF4-FFF2-40B4-BE49-F238E27FC236}">
                <a16:creationId xmlns:a16="http://schemas.microsoft.com/office/drawing/2014/main" id="{DB26E0FB-7538-4572-BBA9-A6A30CC0DE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88" y="3954463"/>
            <a:ext cx="695325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Image 12">
            <a:extLst>
              <a:ext uri="{FF2B5EF4-FFF2-40B4-BE49-F238E27FC236}">
                <a16:creationId xmlns:a16="http://schemas.microsoft.com/office/drawing/2014/main" id="{87AE8E1A-48D3-4749-AF99-5FAF9E4E5F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806575"/>
            <a:ext cx="5724525" cy="429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Image 13">
            <a:extLst>
              <a:ext uri="{FF2B5EF4-FFF2-40B4-BE49-F238E27FC236}">
                <a16:creationId xmlns:a16="http://schemas.microsoft.com/office/drawing/2014/main" id="{C967FDA3-E67F-4A7A-B538-7FF711897F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8" y="1806575"/>
            <a:ext cx="1928812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4" name="Rectangle 3">
            <a:extLst>
              <a:ext uri="{FF2B5EF4-FFF2-40B4-BE49-F238E27FC236}">
                <a16:creationId xmlns:a16="http://schemas.microsoft.com/office/drawing/2014/main" id="{64C6B26B-99A5-4C93-A05D-656CA01A1C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2562225"/>
            <a:ext cx="32226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fr-FR" altLang="fr-FR" b="1">
                <a:latin typeface="Myriad Pro Cond" pitchFamily="34" charset="0"/>
              </a:rPr>
              <a:t>5 000€ for 1 km linear (device and human means) </a:t>
            </a:r>
          </a:p>
          <a:p>
            <a:pPr eaLnBrk="1" hangingPunct="1"/>
            <a:r>
              <a:rPr lang="fr-FR" altLang="fr-FR" b="1">
                <a:latin typeface="Myriad Pro Cond" pitchFamily="34" charset="0"/>
              </a:rPr>
              <a:t>1000 € per pylon</a:t>
            </a:r>
          </a:p>
        </p:txBody>
      </p:sp>
      <p:sp>
        <p:nvSpPr>
          <p:cNvPr id="41995" name="Rectangle 2">
            <a:extLst>
              <a:ext uri="{FF2B5EF4-FFF2-40B4-BE49-F238E27FC236}">
                <a16:creationId xmlns:a16="http://schemas.microsoft.com/office/drawing/2014/main" id="{F8085CCD-3DAE-4852-8518-570189839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88" y="4803775"/>
            <a:ext cx="2951162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altLang="it-IT" sz="2000" b="1">
                <a:latin typeface="Myriad Pro Cond" pitchFamily="34" charset="0"/>
                <a:cs typeface="Arial" panose="020B0604020202020204" pitchFamily="34" charset="0"/>
              </a:rPr>
              <a:t>50 k€ for 1 km linear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fr-FR" altLang="it-IT" sz="2000" b="1">
                <a:latin typeface="Myriad Pro Cond" pitchFamily="34" charset="0"/>
                <a:cs typeface="Arial" panose="020B0604020202020204" pitchFamily="34" charset="0"/>
              </a:rPr>
              <a:t>(device and human means)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ous-titre 2">
            <a:extLst>
              <a:ext uri="{FF2B5EF4-FFF2-40B4-BE49-F238E27FC236}">
                <a16:creationId xmlns:a16="http://schemas.microsoft.com/office/drawing/2014/main" id="{F1052E7E-E639-4219-8A28-571BF647DB69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sp>
        <p:nvSpPr>
          <p:cNvPr id="44035" name="Titre 1">
            <a:extLst>
              <a:ext uri="{FF2B5EF4-FFF2-40B4-BE49-F238E27FC236}">
                <a16:creationId xmlns:a16="http://schemas.microsoft.com/office/drawing/2014/main" id="{82000475-64EA-4A47-BDC7-AAA5F11BFE97}"/>
              </a:ext>
            </a:extLst>
          </p:cNvPr>
          <p:cNvSpPr txBox="1">
            <a:spLocks/>
          </p:cNvSpPr>
          <p:nvPr/>
        </p:nvSpPr>
        <p:spPr bwMode="auto">
          <a:xfrm>
            <a:off x="-396875" y="1557338"/>
            <a:ext cx="95504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44036" name="Titre 1">
            <a:extLst>
              <a:ext uri="{FF2B5EF4-FFF2-40B4-BE49-F238E27FC236}">
                <a16:creationId xmlns:a16="http://schemas.microsoft.com/office/drawing/2014/main" id="{1297FA30-E276-4063-8F80-A62A5664898F}"/>
              </a:ext>
            </a:extLst>
          </p:cNvPr>
          <p:cNvSpPr txBox="1">
            <a:spLocks/>
          </p:cNvSpPr>
          <p:nvPr/>
        </p:nvSpPr>
        <p:spPr bwMode="auto">
          <a:xfrm>
            <a:off x="107950" y="2857500"/>
            <a:ext cx="2376488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400" b="1">
              <a:solidFill>
                <a:srgbClr val="008FA5"/>
              </a:solidFill>
              <a:latin typeface="Myriad Pro Cond" pitchFamily="34" charset="0"/>
            </a:endParaRPr>
          </a:p>
        </p:txBody>
      </p:sp>
      <p:pic>
        <p:nvPicPr>
          <p:cNvPr id="44037" name="Image 11">
            <a:extLst>
              <a:ext uri="{FF2B5EF4-FFF2-40B4-BE49-F238E27FC236}">
                <a16:creationId xmlns:a16="http://schemas.microsoft.com/office/drawing/2014/main" id="{A3DB5C04-8F53-49B6-A656-59A5D0895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8" name="Rectangle 1">
            <a:extLst>
              <a:ext uri="{FF2B5EF4-FFF2-40B4-BE49-F238E27FC236}">
                <a16:creationId xmlns:a16="http://schemas.microsoft.com/office/drawing/2014/main" id="{82A11680-BE89-4847-A67E-E7D8AD20FF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1052513"/>
            <a:ext cx="5830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fr-FR" sz="2800" b="1">
                <a:latin typeface="Myriad Pro Cond" pitchFamily="34" charset="0"/>
              </a:rPr>
              <a:t>2. Devices and equipment</a:t>
            </a:r>
            <a:endParaRPr lang="fr-FR" altLang="it-IT" sz="2800"/>
          </a:p>
        </p:txBody>
      </p:sp>
      <p:sp>
        <p:nvSpPr>
          <p:cNvPr id="44039" name="Rectangle 15">
            <a:extLst>
              <a:ext uri="{FF2B5EF4-FFF2-40B4-BE49-F238E27FC236}">
                <a16:creationId xmlns:a16="http://schemas.microsoft.com/office/drawing/2014/main" id="{B337BF11-D0A5-4226-8B0C-8E68693DCD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07950" y="1641475"/>
            <a:ext cx="9220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fr-FR" altLang="it-IT" sz="2800" b="1">
                <a:latin typeface="Myriad Pro Cond" pitchFamily="34" charset="0"/>
              </a:rPr>
              <a:t>SKI RESORT</a:t>
            </a:r>
            <a:endParaRPr lang="fr-FR" altLang="it-IT" sz="2800"/>
          </a:p>
        </p:txBody>
      </p:sp>
      <p:grpSp>
        <p:nvGrpSpPr>
          <p:cNvPr id="13" name="Group 20">
            <a:extLst>
              <a:ext uri="{FF2B5EF4-FFF2-40B4-BE49-F238E27FC236}">
                <a16:creationId xmlns:a16="http://schemas.microsoft.com/office/drawing/2014/main" id="{046A6986-2CD5-4A02-9DF6-A8E4330096BB}"/>
              </a:ext>
            </a:extLst>
          </p:cNvPr>
          <p:cNvGrpSpPr>
            <a:grpSpLocks/>
          </p:cNvGrpSpPr>
          <p:nvPr/>
        </p:nvGrpSpPr>
        <p:grpSpPr bwMode="auto">
          <a:xfrm>
            <a:off x="331788" y="2276475"/>
            <a:ext cx="2474912" cy="1430338"/>
            <a:chOff x="187" y="718"/>
            <a:chExt cx="1559" cy="901"/>
          </a:xfrm>
        </p:grpSpPr>
        <p:grpSp>
          <p:nvGrpSpPr>
            <p:cNvPr id="44056" name="Group 18">
              <a:extLst>
                <a:ext uri="{FF2B5EF4-FFF2-40B4-BE49-F238E27FC236}">
                  <a16:creationId xmlns:a16="http://schemas.microsoft.com/office/drawing/2014/main" id="{CC442718-10A2-4B85-B420-0CF541723F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7" y="718"/>
              <a:ext cx="1559" cy="707"/>
              <a:chOff x="187" y="718"/>
              <a:chExt cx="1559" cy="707"/>
            </a:xfrm>
          </p:grpSpPr>
          <p:pic>
            <p:nvPicPr>
              <p:cNvPr id="44058" name="Picture 4" descr="Téléskis">
                <a:extLst>
                  <a:ext uri="{FF2B5EF4-FFF2-40B4-BE49-F238E27FC236}">
                    <a16:creationId xmlns:a16="http://schemas.microsoft.com/office/drawing/2014/main" id="{F35A897F-9C65-4C31-AD51-1964FDF6BA0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" y="718"/>
                <a:ext cx="711" cy="70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Flèche droite 17">
                <a:extLst>
                  <a:ext uri="{FF2B5EF4-FFF2-40B4-BE49-F238E27FC236}">
                    <a16:creationId xmlns:a16="http://schemas.microsoft.com/office/drawing/2014/main" id="{93EC4EE1-944E-4DA9-B9B2-89676566B644}"/>
                  </a:ext>
                </a:extLst>
              </p:cNvPr>
              <p:cNvSpPr/>
              <p:nvPr/>
            </p:nvSpPr>
            <p:spPr>
              <a:xfrm>
                <a:off x="187" y="981"/>
                <a:ext cx="181" cy="90"/>
              </a:xfrm>
              <a:prstGeom prst="rightArrow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fr-FR"/>
              </a:p>
            </p:txBody>
          </p:sp>
          <p:sp>
            <p:nvSpPr>
              <p:cNvPr id="21" name="Égal 20">
                <a:extLst>
                  <a:ext uri="{FF2B5EF4-FFF2-40B4-BE49-F238E27FC236}">
                    <a16:creationId xmlns:a16="http://schemas.microsoft.com/office/drawing/2014/main" id="{89CB2B72-42FB-4E57-8782-95765F2ACECD}"/>
                  </a:ext>
                </a:extLst>
              </p:cNvPr>
              <p:cNvSpPr/>
              <p:nvPr/>
            </p:nvSpPr>
            <p:spPr>
              <a:xfrm>
                <a:off x="1474" y="981"/>
                <a:ext cx="272" cy="133"/>
              </a:xfrm>
              <a:prstGeom prst="mathEqual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fr-FR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4057" name="ZoneTexte 15">
              <a:extLst>
                <a:ext uri="{FF2B5EF4-FFF2-40B4-BE49-F238E27FC236}">
                  <a16:creationId xmlns:a16="http://schemas.microsoft.com/office/drawing/2014/main" id="{99E12080-E267-413C-96AB-B8475A199C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7" y="1425"/>
              <a:ext cx="711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altLang="it-IT" sz="1400" i="1"/>
                <a:t>Téléski</a:t>
              </a:r>
            </a:p>
          </p:txBody>
        </p:sp>
      </p:grpSp>
      <p:grpSp>
        <p:nvGrpSpPr>
          <p:cNvPr id="23" name="Group 21">
            <a:extLst>
              <a:ext uri="{FF2B5EF4-FFF2-40B4-BE49-F238E27FC236}">
                <a16:creationId xmlns:a16="http://schemas.microsoft.com/office/drawing/2014/main" id="{519EA692-3E41-42DD-8686-CAB50FEA0E99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3659188"/>
            <a:ext cx="2501900" cy="2905125"/>
            <a:chOff x="192" y="2111"/>
            <a:chExt cx="1576" cy="1830"/>
          </a:xfrm>
        </p:grpSpPr>
        <p:grpSp>
          <p:nvGrpSpPr>
            <p:cNvPr id="44050" name="Group 19">
              <a:extLst>
                <a:ext uri="{FF2B5EF4-FFF2-40B4-BE49-F238E27FC236}">
                  <a16:creationId xmlns:a16="http://schemas.microsoft.com/office/drawing/2014/main" id="{CA7B4476-C2E3-4F04-B9D5-F010CDF0B5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" y="2111"/>
              <a:ext cx="1576" cy="1581"/>
              <a:chOff x="192" y="2111"/>
              <a:chExt cx="1576" cy="1581"/>
            </a:xfrm>
          </p:grpSpPr>
          <p:pic>
            <p:nvPicPr>
              <p:cNvPr id="44052" name="Picture 2" descr="http://www.perso-laplagne.fr/Images_Structure/Telesiege.jpg">
                <a:extLst>
                  <a:ext uri="{FF2B5EF4-FFF2-40B4-BE49-F238E27FC236}">
                    <a16:creationId xmlns:a16="http://schemas.microsoft.com/office/drawing/2014/main" id="{0191176F-9E1B-4808-B590-E2C822A4E4C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2" y="2981"/>
                <a:ext cx="720" cy="71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053" name="Picture 6" descr="Télécabines">
                <a:extLst>
                  <a:ext uri="{FF2B5EF4-FFF2-40B4-BE49-F238E27FC236}">
                    <a16:creationId xmlns:a16="http://schemas.microsoft.com/office/drawing/2014/main" id="{9B893AF8-FF6E-4DA0-97ED-F6A7D971507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" y="2111"/>
                <a:ext cx="713" cy="70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Flèche droite 27">
                <a:extLst>
                  <a:ext uri="{FF2B5EF4-FFF2-40B4-BE49-F238E27FC236}">
                    <a16:creationId xmlns:a16="http://schemas.microsoft.com/office/drawing/2014/main" id="{49C6CCC7-7171-4801-8CC7-89B770C8AA5C}"/>
                  </a:ext>
                </a:extLst>
              </p:cNvPr>
              <p:cNvSpPr/>
              <p:nvPr/>
            </p:nvSpPr>
            <p:spPr>
              <a:xfrm>
                <a:off x="192" y="2826"/>
                <a:ext cx="181" cy="90"/>
              </a:xfrm>
              <a:prstGeom prst="rightArrow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fr-FR"/>
              </a:p>
            </p:txBody>
          </p:sp>
          <p:sp>
            <p:nvSpPr>
              <p:cNvPr id="29" name="Égal 28">
                <a:extLst>
                  <a:ext uri="{FF2B5EF4-FFF2-40B4-BE49-F238E27FC236}">
                    <a16:creationId xmlns:a16="http://schemas.microsoft.com/office/drawing/2014/main" id="{1755A2DB-A737-4100-82F8-8389147EC987}"/>
                  </a:ext>
                </a:extLst>
              </p:cNvPr>
              <p:cNvSpPr/>
              <p:nvPr/>
            </p:nvSpPr>
            <p:spPr>
              <a:xfrm>
                <a:off x="1495" y="2661"/>
                <a:ext cx="273" cy="133"/>
              </a:xfrm>
              <a:prstGeom prst="mathEqual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fr-FR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4051" name="ZoneTexte 23">
              <a:extLst>
                <a:ext uri="{FF2B5EF4-FFF2-40B4-BE49-F238E27FC236}">
                  <a16:creationId xmlns:a16="http://schemas.microsoft.com/office/drawing/2014/main" id="{BD773A93-E49C-43EF-867A-FDF3C58C37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7" y="3748"/>
              <a:ext cx="711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fr-FR" altLang="it-IT" sz="1400" i="1"/>
                <a:t>Téléportés</a:t>
              </a:r>
            </a:p>
          </p:txBody>
        </p:sp>
      </p:grpSp>
      <p:pic>
        <p:nvPicPr>
          <p:cNvPr id="30" name="Picture 7" descr="H:\OGM\Ogm028\Matériel de visualisation\Fiches Matériel\Photos matériel\Flotteur.tif">
            <a:extLst>
              <a:ext uri="{FF2B5EF4-FFF2-40B4-BE49-F238E27FC236}">
                <a16:creationId xmlns:a16="http://schemas.microsoft.com/office/drawing/2014/main" id="{69AF8ED4-E40A-4993-A01B-53A364141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850" y="2428875"/>
            <a:ext cx="931863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>
            <a:extLst>
              <a:ext uri="{FF2B5EF4-FFF2-40B4-BE49-F238E27FC236}">
                <a16:creationId xmlns:a16="http://schemas.microsoft.com/office/drawing/2014/main" id="{FEDBB98C-EAFF-4FB7-B6D7-621885EB2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29" t="40419" r="50839" b="37289"/>
          <a:stretch>
            <a:fillRect/>
          </a:stretch>
        </p:blipFill>
        <p:spPr bwMode="auto">
          <a:xfrm>
            <a:off x="3148013" y="3962400"/>
            <a:ext cx="798512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4" name="Image 8">
            <a:extLst>
              <a:ext uri="{FF2B5EF4-FFF2-40B4-BE49-F238E27FC236}">
                <a16:creationId xmlns:a16="http://schemas.microsoft.com/office/drawing/2014/main" id="{386EC5D8-0D80-4194-B094-EA1F6F236AB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75" y="4540250"/>
            <a:ext cx="3476625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5" name="Image 5">
            <a:extLst>
              <a:ext uri="{FF2B5EF4-FFF2-40B4-BE49-F238E27FC236}">
                <a16:creationId xmlns:a16="http://schemas.microsoft.com/office/drawing/2014/main" id="{78B69BCD-F0FF-4EF5-8992-518971AF5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25" y="2139950"/>
            <a:ext cx="2368550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6" name="Image 1">
            <a:extLst>
              <a:ext uri="{FF2B5EF4-FFF2-40B4-BE49-F238E27FC236}">
                <a16:creationId xmlns:a16="http://schemas.microsoft.com/office/drawing/2014/main" id="{9E8DCD68-9C93-4D6C-B054-05CEED95A7B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600" y="2001838"/>
            <a:ext cx="13144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7" name="Image 3">
            <a:extLst>
              <a:ext uri="{FF2B5EF4-FFF2-40B4-BE49-F238E27FC236}">
                <a16:creationId xmlns:a16="http://schemas.microsoft.com/office/drawing/2014/main" id="{3A1AF046-5B1E-49C8-BAF3-ED6CFB0C97B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775" y="1179513"/>
            <a:ext cx="1849438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8" name="Image 4">
            <a:extLst>
              <a:ext uri="{FF2B5EF4-FFF2-40B4-BE49-F238E27FC236}">
                <a16:creationId xmlns:a16="http://schemas.microsoft.com/office/drawing/2014/main" id="{ED5184D7-0E4F-47AB-B8A0-CE5767B0B2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600" y="2855913"/>
            <a:ext cx="1792288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9" name="Image 4">
            <a:extLst>
              <a:ext uri="{FF2B5EF4-FFF2-40B4-BE49-F238E27FC236}">
                <a16:creationId xmlns:a16="http://schemas.microsoft.com/office/drawing/2014/main" id="{3229FFA8-AB85-4D9E-92DB-0E45D353C40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75" y="3684588"/>
            <a:ext cx="1404938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9">
            <a:extLst>
              <a:ext uri="{FF2B5EF4-FFF2-40B4-BE49-F238E27FC236}">
                <a16:creationId xmlns:a16="http://schemas.microsoft.com/office/drawing/2014/main" id="{421C9B05-0EBF-489D-9565-30A7611BA6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9625"/>
            <a:ext cx="914400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Sous-titre 2">
            <a:extLst>
              <a:ext uri="{FF2B5EF4-FFF2-40B4-BE49-F238E27FC236}">
                <a16:creationId xmlns:a16="http://schemas.microsoft.com/office/drawing/2014/main" id="{7A76C98C-B180-4786-A2A7-1BB53C69607D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pic>
        <p:nvPicPr>
          <p:cNvPr id="46084" name="Image 5">
            <a:extLst>
              <a:ext uri="{FF2B5EF4-FFF2-40B4-BE49-F238E27FC236}">
                <a16:creationId xmlns:a16="http://schemas.microsoft.com/office/drawing/2014/main" id="{508EB65A-3693-4866-BA65-073C0E226C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itre 1">
            <a:extLst>
              <a:ext uri="{FF2B5EF4-FFF2-40B4-BE49-F238E27FC236}">
                <a16:creationId xmlns:a16="http://schemas.microsoft.com/office/drawing/2014/main" id="{B38D9A78-17D4-40D2-8C54-538B38BC7C79}"/>
              </a:ext>
            </a:extLst>
          </p:cNvPr>
          <p:cNvSpPr txBox="1">
            <a:spLocks/>
          </p:cNvSpPr>
          <p:nvPr/>
        </p:nvSpPr>
        <p:spPr bwMode="auto">
          <a:xfrm>
            <a:off x="468313" y="1484313"/>
            <a:ext cx="81772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2800" b="1">
                <a:latin typeface="Myriad Pro Cond" pitchFamily="34" charset="0"/>
              </a:rPr>
              <a:t>3. Monitoring and evaluation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800" b="1">
              <a:latin typeface="Myriad Pro Cond" pitchFamily="34" charset="0"/>
            </a:endParaRP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800" b="1">
              <a:latin typeface="Myriad Pro Cond" pitchFamily="34" charset="0"/>
            </a:endParaRPr>
          </a:p>
        </p:txBody>
      </p:sp>
      <p:pic>
        <p:nvPicPr>
          <p:cNvPr id="46086" name="Picture 2">
            <a:extLst>
              <a:ext uri="{FF2B5EF4-FFF2-40B4-BE49-F238E27FC236}">
                <a16:creationId xmlns:a16="http://schemas.microsoft.com/office/drawing/2014/main" id="{AA7899D1-51CB-4634-A78C-74924F9F7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8000"/>
            <a:ext cx="4416425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7" name="Titre 1">
            <a:extLst>
              <a:ext uri="{FF2B5EF4-FFF2-40B4-BE49-F238E27FC236}">
                <a16:creationId xmlns:a16="http://schemas.microsoft.com/office/drawing/2014/main" id="{846D12CA-8F81-4376-877A-92D4E4E2601F}"/>
              </a:ext>
            </a:extLst>
          </p:cNvPr>
          <p:cNvSpPr txBox="1">
            <a:spLocks/>
          </p:cNvSpPr>
          <p:nvPr/>
        </p:nvSpPr>
        <p:spPr bwMode="auto">
          <a:xfrm>
            <a:off x="4541838" y="4152900"/>
            <a:ext cx="45720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2400" b="1">
                <a:latin typeface="Myriad Pro Cond" pitchFamily="34" charset="0"/>
              </a:rPr>
              <a:t>Evaluation of the efficiency of device (2 protocoles OGM and LPO)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2400" b="1">
                <a:latin typeface="Myriad Pro Cond" pitchFamily="34" charset="0"/>
              </a:rPr>
              <a:t>Survey each 2 years with skiresort to know the mortality cases (OGM)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2400" b="1">
                <a:latin typeface="Myriad Pro Cond" pitchFamily="34" charset="0"/>
              </a:rPr>
              <a:t>Research project (bird behavior near the powerline) MNHN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9">
            <a:extLst>
              <a:ext uri="{FF2B5EF4-FFF2-40B4-BE49-F238E27FC236}">
                <a16:creationId xmlns:a16="http://schemas.microsoft.com/office/drawing/2014/main" id="{896F1892-70D7-47E2-99D5-D0E106DD6D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9625"/>
            <a:ext cx="914400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Sous-titre 2">
            <a:extLst>
              <a:ext uri="{FF2B5EF4-FFF2-40B4-BE49-F238E27FC236}">
                <a16:creationId xmlns:a16="http://schemas.microsoft.com/office/drawing/2014/main" id="{29C6C41A-3AAE-47BC-9D7D-C8D9F8385F11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pic>
        <p:nvPicPr>
          <p:cNvPr id="48132" name="Image 5">
            <a:extLst>
              <a:ext uri="{FF2B5EF4-FFF2-40B4-BE49-F238E27FC236}">
                <a16:creationId xmlns:a16="http://schemas.microsoft.com/office/drawing/2014/main" id="{A5E0C407-2ECA-46B6-83B9-BE7B6A0F98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Titre 1">
            <a:extLst>
              <a:ext uri="{FF2B5EF4-FFF2-40B4-BE49-F238E27FC236}">
                <a16:creationId xmlns:a16="http://schemas.microsoft.com/office/drawing/2014/main" id="{3B563D91-429D-4479-AF45-D3EBFCD7055F}"/>
              </a:ext>
            </a:extLst>
          </p:cNvPr>
          <p:cNvSpPr txBox="1">
            <a:spLocks/>
          </p:cNvSpPr>
          <p:nvPr/>
        </p:nvSpPr>
        <p:spPr bwMode="auto">
          <a:xfrm>
            <a:off x="468313" y="1484313"/>
            <a:ext cx="81772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2800" b="1">
                <a:latin typeface="Myriad Pro Cond" pitchFamily="34" charset="0"/>
              </a:rPr>
              <a:t>3. Monitoring and evaluation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800" b="1">
              <a:latin typeface="Myriad Pro Cond" pitchFamily="34" charset="0"/>
            </a:endParaRP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800" b="1">
              <a:latin typeface="Myriad Pro Cond" pitchFamily="34" charset="0"/>
            </a:endParaRPr>
          </a:p>
        </p:txBody>
      </p:sp>
      <p:pic>
        <p:nvPicPr>
          <p:cNvPr id="48134" name="Image 3">
            <a:extLst>
              <a:ext uri="{FF2B5EF4-FFF2-40B4-BE49-F238E27FC236}">
                <a16:creationId xmlns:a16="http://schemas.microsoft.com/office/drawing/2014/main" id="{AF1C59A0-3EA8-486E-8DFC-02E675057A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349500"/>
            <a:ext cx="5673725" cy="265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Image 1">
            <a:extLst>
              <a:ext uri="{FF2B5EF4-FFF2-40B4-BE49-F238E27FC236}">
                <a16:creationId xmlns:a16="http://schemas.microsoft.com/office/drawing/2014/main" id="{98E7E514-1DB6-45DC-8301-D1BF924776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525" y="1858963"/>
            <a:ext cx="13144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6" name="Titre 1">
            <a:extLst>
              <a:ext uri="{FF2B5EF4-FFF2-40B4-BE49-F238E27FC236}">
                <a16:creationId xmlns:a16="http://schemas.microsoft.com/office/drawing/2014/main" id="{7348116C-6FEB-4651-BE64-33B42BFE8C33}"/>
              </a:ext>
            </a:extLst>
          </p:cNvPr>
          <p:cNvSpPr txBox="1">
            <a:spLocks/>
          </p:cNvSpPr>
          <p:nvPr/>
        </p:nvSpPr>
        <p:spPr bwMode="auto">
          <a:xfrm>
            <a:off x="6156325" y="4694238"/>
            <a:ext cx="27368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2400" b="1">
                <a:latin typeface="Myriad Pro Cond" pitchFamily="34" charset="0"/>
              </a:rPr>
              <a:t>Development of webapplication: all data about inventory, mortality cases, pictures, report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400" b="1">
              <a:latin typeface="Myriad Pro Cond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9">
            <a:extLst>
              <a:ext uri="{FF2B5EF4-FFF2-40B4-BE49-F238E27FC236}">
                <a16:creationId xmlns:a16="http://schemas.microsoft.com/office/drawing/2014/main" id="{53610683-7E57-4091-B3AA-D5DC050EC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5889625"/>
            <a:ext cx="914400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Sous-titre 2">
            <a:extLst>
              <a:ext uri="{FF2B5EF4-FFF2-40B4-BE49-F238E27FC236}">
                <a16:creationId xmlns:a16="http://schemas.microsoft.com/office/drawing/2014/main" id="{412A6DD5-1EBC-4D74-B0C2-9172C3AF6A13}"/>
              </a:ext>
            </a:extLst>
          </p:cNvPr>
          <p:cNvSpPr txBox="1">
            <a:spLocks/>
          </p:cNvSpPr>
          <p:nvPr/>
        </p:nvSpPr>
        <p:spPr bwMode="auto">
          <a:xfrm>
            <a:off x="-396875" y="376238"/>
            <a:ext cx="7561263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pic>
        <p:nvPicPr>
          <p:cNvPr id="50180" name="Image 5">
            <a:extLst>
              <a:ext uri="{FF2B5EF4-FFF2-40B4-BE49-F238E27FC236}">
                <a16:creationId xmlns:a16="http://schemas.microsoft.com/office/drawing/2014/main" id="{7EE7C0EF-E93F-4E9B-A27B-36358B8EF1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Titre 1">
            <a:extLst>
              <a:ext uri="{FF2B5EF4-FFF2-40B4-BE49-F238E27FC236}">
                <a16:creationId xmlns:a16="http://schemas.microsoft.com/office/drawing/2014/main" id="{CADE8AD9-41EA-453B-911E-BC020F4B6602}"/>
              </a:ext>
            </a:extLst>
          </p:cNvPr>
          <p:cNvSpPr txBox="1">
            <a:spLocks/>
          </p:cNvSpPr>
          <p:nvPr/>
        </p:nvSpPr>
        <p:spPr bwMode="auto">
          <a:xfrm>
            <a:off x="468313" y="1484313"/>
            <a:ext cx="81772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fr-FR" sz="2800" b="1">
                <a:latin typeface="Myriad Pro Cond" pitchFamily="34" charset="0"/>
              </a:rPr>
              <a:t>4. Promotion and communication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800" b="1">
              <a:latin typeface="Myriad Pro Cond" pitchFamily="34" charset="0"/>
            </a:endParaRP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fr-FR" altLang="fr-FR" sz="2800" b="1">
              <a:latin typeface="Myriad Pro Cond" pitchFamily="34" charset="0"/>
            </a:endParaRPr>
          </a:p>
        </p:txBody>
      </p:sp>
      <p:pic>
        <p:nvPicPr>
          <p:cNvPr id="50182" name="Picture 2">
            <a:extLst>
              <a:ext uri="{FF2B5EF4-FFF2-40B4-BE49-F238E27FC236}">
                <a16:creationId xmlns:a16="http://schemas.microsoft.com/office/drawing/2014/main" id="{7C08CF45-0617-4098-9B4A-934729449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05" t="10876" r="39149" b="5893"/>
          <a:stretch>
            <a:fillRect/>
          </a:stretch>
        </p:blipFill>
        <p:spPr bwMode="auto">
          <a:xfrm>
            <a:off x="250825" y="1546225"/>
            <a:ext cx="1693863" cy="399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3" name="Picture 4">
            <a:extLst>
              <a:ext uri="{FF2B5EF4-FFF2-40B4-BE49-F238E27FC236}">
                <a16:creationId xmlns:a16="http://schemas.microsoft.com/office/drawing/2014/main" id="{6ED46ADE-355D-482E-9DC2-CF4AF10DD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635125"/>
            <a:ext cx="5762625" cy="38195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re 1">
            <a:extLst>
              <a:ext uri="{FF2B5EF4-FFF2-40B4-BE49-F238E27FC236}">
                <a16:creationId xmlns:a16="http://schemas.microsoft.com/office/drawing/2014/main" id="{B85AB77D-2493-4170-9845-7D16B1063BBE}"/>
              </a:ext>
            </a:extLst>
          </p:cNvPr>
          <p:cNvSpPr txBox="1">
            <a:spLocks/>
          </p:cNvSpPr>
          <p:nvPr/>
        </p:nvSpPr>
        <p:spPr bwMode="auto">
          <a:xfrm>
            <a:off x="84138" y="1068388"/>
            <a:ext cx="8567737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fr-FR" altLang="fr-FR" sz="2400" b="1">
                <a:latin typeface="Myriad Pro Cond" pitchFamily="34" charset="0"/>
              </a:rPr>
              <a:t>Limitation</a:t>
            </a: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8474D784-2CFE-4C0B-A937-496EF5421E3E}"/>
              </a:ext>
            </a:extLst>
          </p:cNvPr>
          <p:cNvSpPr txBox="1">
            <a:spLocks/>
          </p:cNvSpPr>
          <p:nvPr/>
        </p:nvSpPr>
        <p:spPr bwMode="auto">
          <a:xfrm>
            <a:off x="73025" y="3649663"/>
            <a:ext cx="56261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r>
              <a:rPr lang="fr-FR" altLang="fr-FR" sz="2400" b="1" dirty="0" err="1">
                <a:latin typeface="Myriad Pro Cond" pitchFamily="34" charset="0"/>
              </a:rPr>
              <a:t>Some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problem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with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device</a:t>
            </a:r>
            <a:r>
              <a:rPr lang="fr-FR" altLang="fr-FR" sz="2400" b="1" dirty="0">
                <a:latin typeface="Myriad Pro Cond" pitchFamily="34" charset="0"/>
              </a:rPr>
              <a:t> for </a:t>
            </a:r>
            <a:r>
              <a:rPr lang="fr-FR" altLang="fr-FR" sz="2400" b="1" dirty="0" err="1">
                <a:latin typeface="Myriad Pro Cond" pitchFamily="34" charset="0"/>
              </a:rPr>
              <a:t>skiresort</a:t>
            </a:r>
            <a:r>
              <a:rPr lang="fr-FR" altLang="fr-FR" sz="2400" b="1" dirty="0">
                <a:latin typeface="Myriad Pro Cond" pitchFamily="34" charset="0"/>
              </a:rPr>
              <a:t> (return </a:t>
            </a:r>
            <a:r>
              <a:rPr lang="fr-FR" altLang="fr-FR" sz="2400" b="1" dirty="0" err="1">
                <a:latin typeface="Myriad Pro Cond" pitchFamily="34" charset="0"/>
              </a:rPr>
              <a:t>cable</a:t>
            </a:r>
            <a:r>
              <a:rPr lang="fr-FR" altLang="fr-FR" sz="2400" b="1" dirty="0">
                <a:latin typeface="Myriad Pro Cond" pitchFamily="34" charset="0"/>
              </a:rPr>
              <a:t> and CATEX)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r>
              <a:rPr lang="fr-FR" altLang="fr-FR" sz="2400" b="1" dirty="0">
                <a:latin typeface="Myriad Pro Cond" pitchFamily="34" charset="0"/>
              </a:rPr>
              <a:t>Price of </a:t>
            </a:r>
            <a:r>
              <a:rPr lang="fr-FR" altLang="fr-FR" sz="2400" b="1" dirty="0" err="1">
                <a:latin typeface="Myriad Pro Cond" pitchFamily="34" charset="0"/>
              </a:rPr>
              <a:t>device</a:t>
            </a:r>
            <a:r>
              <a:rPr lang="fr-FR" altLang="fr-FR" sz="2400" b="1" dirty="0">
                <a:latin typeface="Myriad Pro Cond" pitchFamily="34" charset="0"/>
              </a:rPr>
              <a:t> and </a:t>
            </a:r>
            <a:r>
              <a:rPr lang="fr-FR" altLang="fr-FR" sz="2400" b="1" dirty="0" err="1">
                <a:latin typeface="Myriad Pro Cond" pitchFamily="34" charset="0"/>
              </a:rPr>
              <a:t>equipment</a:t>
            </a:r>
            <a:endParaRPr lang="fr-FR" altLang="fr-FR" sz="2400" b="1" dirty="0"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400" b="1" dirty="0"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r>
              <a:rPr lang="fr-FR" altLang="fr-FR" sz="2400" b="1" dirty="0" err="1">
                <a:latin typeface="Myriad Pro Cond" pitchFamily="34" charset="0"/>
              </a:rPr>
              <a:t>Technical</a:t>
            </a:r>
            <a:r>
              <a:rPr lang="fr-FR" altLang="fr-FR" sz="2400" b="1" dirty="0">
                <a:latin typeface="Myriad Pro Cond" pitchFamily="34" charset="0"/>
              </a:rPr>
              <a:t> </a:t>
            </a:r>
            <a:r>
              <a:rPr lang="fr-FR" altLang="fr-FR" sz="2400" b="1" dirty="0" err="1">
                <a:latin typeface="Myriad Pro Cond" pitchFamily="34" charset="0"/>
              </a:rPr>
              <a:t>constraints</a:t>
            </a:r>
            <a:r>
              <a:rPr lang="fr-FR" altLang="fr-FR" sz="2400" b="1" dirty="0">
                <a:latin typeface="Myriad Pro Cond" pitchFamily="34" charset="0"/>
              </a:rPr>
              <a:t> for </a:t>
            </a:r>
            <a:r>
              <a:rPr lang="fr-FR" altLang="fr-FR" sz="2400" b="1" dirty="0" err="1">
                <a:latin typeface="Myriad Pro Cond" pitchFamily="34" charset="0"/>
              </a:rPr>
              <a:t>equipment</a:t>
            </a:r>
            <a:r>
              <a:rPr lang="fr-FR" altLang="fr-FR" sz="2400" b="1" dirty="0">
                <a:latin typeface="Myriad Pro Cond" pitchFamily="34" charset="0"/>
              </a:rPr>
              <a:t> (</a:t>
            </a:r>
            <a:r>
              <a:rPr lang="fr-FR" altLang="fr-FR" sz="2400" b="1" dirty="0" err="1">
                <a:latin typeface="Myriad Pro Cond" pitchFamily="34" charset="0"/>
              </a:rPr>
              <a:t>accessibility</a:t>
            </a:r>
            <a:r>
              <a:rPr lang="fr-FR" altLang="fr-FR" sz="2400" b="1" dirty="0">
                <a:latin typeface="Myriad Pro Cond" pitchFamily="34" charset="0"/>
              </a:rPr>
              <a:t>, </a:t>
            </a:r>
            <a:r>
              <a:rPr lang="fr-FR" altLang="fr-FR" sz="2400" b="1" dirty="0" err="1">
                <a:latin typeface="Myriad Pro Cond" pitchFamily="34" charset="0"/>
              </a:rPr>
              <a:t>frozen</a:t>
            </a:r>
            <a:r>
              <a:rPr lang="fr-FR" altLang="fr-FR" sz="2400" b="1" dirty="0">
                <a:latin typeface="Myriad Pro Cond" pitchFamily="34" charset="0"/>
              </a:rPr>
              <a:t>, duration </a:t>
            </a:r>
            <a:r>
              <a:rPr lang="fr-FR" altLang="fr-FR" sz="2400" b="1" dirty="0" err="1">
                <a:latin typeface="Myriad Pro Cond" pitchFamily="34" charset="0"/>
              </a:rPr>
              <a:t>between</a:t>
            </a:r>
            <a:r>
              <a:rPr lang="fr-FR" altLang="fr-FR" sz="2400" b="1" dirty="0">
                <a:latin typeface="Myriad Pro Cond" pitchFamily="34" charset="0"/>
              </a:rPr>
              <a:t> the </a:t>
            </a:r>
            <a:r>
              <a:rPr lang="fr-FR" altLang="fr-FR" sz="2400" b="1" dirty="0" err="1">
                <a:latin typeface="Myriad Pro Cond" pitchFamily="34" charset="0"/>
              </a:rPr>
              <a:t>inventory</a:t>
            </a:r>
            <a:r>
              <a:rPr lang="fr-FR" altLang="fr-FR" sz="2400" b="1" dirty="0">
                <a:latin typeface="Myriad Pro Cond" pitchFamily="34" charset="0"/>
              </a:rPr>
              <a:t> and </a:t>
            </a:r>
            <a:r>
              <a:rPr lang="fr-FR" altLang="fr-FR" sz="2400" b="1" dirty="0" err="1">
                <a:latin typeface="Myriad Pro Cond" pitchFamily="34" charset="0"/>
              </a:rPr>
              <a:t>equipment</a:t>
            </a:r>
            <a:r>
              <a:rPr lang="fr-FR" altLang="fr-FR" sz="2400" b="1" dirty="0">
                <a:latin typeface="Myriad Pro Cond" pitchFamily="34" charset="0"/>
              </a:rPr>
              <a:t>…)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latin typeface="Myriad Pro Cond" pitchFamily="34" charset="0"/>
            </a:endParaRPr>
          </a:p>
        </p:txBody>
      </p:sp>
      <p:sp>
        <p:nvSpPr>
          <p:cNvPr id="52228" name="Sous-titre 2">
            <a:extLst>
              <a:ext uri="{FF2B5EF4-FFF2-40B4-BE49-F238E27FC236}">
                <a16:creationId xmlns:a16="http://schemas.microsoft.com/office/drawing/2014/main" id="{A4BB69E9-AF02-4B86-A13C-36F603E6532E}"/>
              </a:ext>
            </a:extLst>
          </p:cNvPr>
          <p:cNvSpPr txBox="1">
            <a:spLocks/>
          </p:cNvSpPr>
          <p:nvPr/>
        </p:nvSpPr>
        <p:spPr bwMode="auto">
          <a:xfrm>
            <a:off x="-288925" y="314325"/>
            <a:ext cx="7562850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pic>
        <p:nvPicPr>
          <p:cNvPr id="52229" name="Picture 7">
            <a:extLst>
              <a:ext uri="{FF2B5EF4-FFF2-40B4-BE49-F238E27FC236}">
                <a16:creationId xmlns:a16="http://schemas.microsoft.com/office/drawing/2014/main" id="{5732924D-1DCF-46D1-821A-B3D6F1C0B0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525" y="1568450"/>
            <a:ext cx="267335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Image 12">
            <a:extLst>
              <a:ext uri="{FF2B5EF4-FFF2-40B4-BE49-F238E27FC236}">
                <a16:creationId xmlns:a16="http://schemas.microsoft.com/office/drawing/2014/main" id="{B6F21123-51D5-430F-91E6-107B01E14F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>
            <a:extLst>
              <a:ext uri="{FF2B5EF4-FFF2-40B4-BE49-F238E27FC236}">
                <a16:creationId xmlns:a16="http://schemas.microsoft.com/office/drawing/2014/main" id="{F1D4D23C-830F-4AE1-A55E-2CC95F521C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035050"/>
            <a:ext cx="8316913" cy="553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itre 1">
            <a:extLst>
              <a:ext uri="{FF2B5EF4-FFF2-40B4-BE49-F238E27FC236}">
                <a16:creationId xmlns:a16="http://schemas.microsoft.com/office/drawing/2014/main" id="{0FA765E2-6FF4-404A-BA14-DA2A81999A34}"/>
              </a:ext>
            </a:extLst>
          </p:cNvPr>
          <p:cNvSpPr txBox="1">
            <a:spLocks/>
          </p:cNvSpPr>
          <p:nvPr/>
        </p:nvSpPr>
        <p:spPr bwMode="auto">
          <a:xfrm>
            <a:off x="84138" y="1068388"/>
            <a:ext cx="8567737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fr-FR" altLang="fr-FR" sz="2400" b="1">
                <a:solidFill>
                  <a:schemeClr val="bg1"/>
                </a:solidFill>
                <a:latin typeface="Myriad Pro Cond" pitchFamily="34" charset="0"/>
              </a:rPr>
              <a:t>Conclusion</a:t>
            </a:r>
          </a:p>
        </p:txBody>
      </p:sp>
      <p:sp>
        <p:nvSpPr>
          <p:cNvPr id="8" name="Titre 1">
            <a:extLst>
              <a:ext uri="{FF2B5EF4-FFF2-40B4-BE49-F238E27FC236}">
                <a16:creationId xmlns:a16="http://schemas.microsoft.com/office/drawing/2014/main" id="{7FB7D6A7-5185-46A3-B0EE-A382672904E2}"/>
              </a:ext>
            </a:extLst>
          </p:cNvPr>
          <p:cNvSpPr txBox="1">
            <a:spLocks/>
          </p:cNvSpPr>
          <p:nvPr/>
        </p:nvSpPr>
        <p:spPr bwMode="auto">
          <a:xfrm>
            <a:off x="3027363" y="3644900"/>
            <a:ext cx="56245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r>
              <a:rPr lang="fr-FR" altLang="fr-FR" sz="2400" b="1" dirty="0">
                <a:solidFill>
                  <a:schemeClr val="bg1"/>
                </a:solidFill>
                <a:latin typeface="Myriad Pro Cond" pitchFamily="34" charset="0"/>
              </a:rPr>
              <a:t>Important </a:t>
            </a:r>
            <a:r>
              <a:rPr lang="fr-FR" altLang="fr-FR" sz="2400" b="1" dirty="0" err="1">
                <a:solidFill>
                  <a:schemeClr val="bg1"/>
                </a:solidFill>
                <a:latin typeface="Myriad Pro Cond" pitchFamily="34" charset="0"/>
              </a:rPr>
              <a:t>threat</a:t>
            </a:r>
            <a:r>
              <a:rPr lang="fr-FR" altLang="fr-FR" sz="2400" b="1" dirty="0">
                <a:solidFill>
                  <a:schemeClr val="bg1"/>
                </a:solidFill>
                <a:latin typeface="Myriad Pro Cond" pitchFamily="34" charset="0"/>
              </a:rPr>
              <a:t> </a:t>
            </a:r>
            <a:r>
              <a:rPr lang="fr-FR" altLang="fr-FR" sz="2400" b="1" dirty="0" err="1">
                <a:solidFill>
                  <a:schemeClr val="bg1"/>
                </a:solidFill>
                <a:latin typeface="Myriad Pro Cond" pitchFamily="34" charset="0"/>
              </a:rPr>
              <a:t>function</a:t>
            </a:r>
            <a:r>
              <a:rPr lang="fr-FR" altLang="fr-FR" sz="2400" b="1" dirty="0">
                <a:solidFill>
                  <a:schemeClr val="bg1"/>
                </a:solidFill>
                <a:latin typeface="Myriad Pro Cond" pitchFamily="34" charset="0"/>
              </a:rPr>
              <a:t> area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r>
              <a:rPr lang="fr-FR" altLang="fr-FR" sz="2400" b="1" dirty="0">
                <a:solidFill>
                  <a:schemeClr val="bg1"/>
                </a:solidFill>
                <a:latin typeface="Myriad Pro Cond" pitchFamily="34" charset="0"/>
              </a:rPr>
              <a:t>Continue to </a:t>
            </a:r>
            <a:r>
              <a:rPr lang="fr-FR" altLang="fr-FR" sz="2400" b="1" dirty="0" err="1">
                <a:solidFill>
                  <a:schemeClr val="bg1"/>
                </a:solidFill>
                <a:latin typeface="Myriad Pro Cond" pitchFamily="34" charset="0"/>
              </a:rPr>
              <a:t>developp</a:t>
            </a:r>
            <a:r>
              <a:rPr lang="fr-FR" altLang="fr-FR" sz="2400" b="1" dirty="0">
                <a:solidFill>
                  <a:schemeClr val="bg1"/>
                </a:solidFill>
                <a:latin typeface="Myriad Pro Cond" pitchFamily="34" charset="0"/>
              </a:rPr>
              <a:t> </a:t>
            </a:r>
            <a:r>
              <a:rPr lang="fr-FR" altLang="fr-FR" sz="2400" b="1" dirty="0" err="1">
                <a:solidFill>
                  <a:schemeClr val="bg1"/>
                </a:solidFill>
                <a:latin typeface="Myriad Pro Cond" pitchFamily="34" charset="0"/>
              </a:rPr>
              <a:t>knowledge</a:t>
            </a: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r>
              <a:rPr lang="fr-FR" altLang="fr-FR" sz="2400" b="1" dirty="0">
                <a:solidFill>
                  <a:schemeClr val="bg1"/>
                </a:solidFill>
                <a:latin typeface="Myriad Pro Cond" pitchFamily="34" charset="0"/>
              </a:rPr>
              <a:t>Continue the collaboration to </a:t>
            </a:r>
            <a:r>
              <a:rPr lang="fr-FR" altLang="fr-FR" sz="2400" b="1" dirty="0" err="1">
                <a:solidFill>
                  <a:schemeClr val="bg1"/>
                </a:solidFill>
                <a:latin typeface="Myriad Pro Cond" pitchFamily="34" charset="0"/>
              </a:rPr>
              <a:t>anticipate</a:t>
            </a:r>
            <a:r>
              <a:rPr lang="fr-FR" altLang="fr-FR" sz="2400" b="1" dirty="0">
                <a:solidFill>
                  <a:schemeClr val="bg1"/>
                </a:solidFill>
                <a:latin typeface="Myriad Pro Cond" pitchFamily="34" charset="0"/>
              </a:rPr>
              <a:t> the </a:t>
            </a:r>
            <a:r>
              <a:rPr lang="fr-FR" altLang="fr-FR" sz="2400" b="1" dirty="0" err="1">
                <a:solidFill>
                  <a:schemeClr val="bg1"/>
                </a:solidFill>
                <a:latin typeface="Myriad Pro Cond" pitchFamily="34" charset="0"/>
              </a:rPr>
              <a:t>cable</a:t>
            </a:r>
            <a:r>
              <a:rPr lang="fr-FR" altLang="fr-FR" sz="2400" b="1" dirty="0">
                <a:solidFill>
                  <a:schemeClr val="bg1"/>
                </a:solidFill>
                <a:latin typeface="Myriad Pro Cond" pitchFamily="34" charset="0"/>
              </a:rPr>
              <a:t> </a:t>
            </a:r>
            <a:r>
              <a:rPr lang="fr-FR" altLang="fr-FR" sz="2400" b="1" dirty="0" err="1">
                <a:solidFill>
                  <a:schemeClr val="bg1"/>
                </a:solidFill>
                <a:latin typeface="Myriad Pro Cond" pitchFamily="34" charset="0"/>
              </a:rPr>
              <a:t>project</a:t>
            </a: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fr-FR" altLang="fr-FR" sz="2400" b="1" dirty="0">
              <a:solidFill>
                <a:schemeClr val="bg1"/>
              </a:solidFill>
              <a:latin typeface="Myriad Pro Cond" pitchFamily="34" charset="0"/>
            </a:endParaRPr>
          </a:p>
        </p:txBody>
      </p:sp>
      <p:sp>
        <p:nvSpPr>
          <p:cNvPr id="54277" name="Sous-titre 2">
            <a:extLst>
              <a:ext uri="{FF2B5EF4-FFF2-40B4-BE49-F238E27FC236}">
                <a16:creationId xmlns:a16="http://schemas.microsoft.com/office/drawing/2014/main" id="{838CBAA6-B688-49C2-AAD6-68AEE48708C2}"/>
              </a:ext>
            </a:extLst>
          </p:cNvPr>
          <p:cNvSpPr txBox="1">
            <a:spLocks/>
          </p:cNvSpPr>
          <p:nvPr/>
        </p:nvSpPr>
        <p:spPr bwMode="auto">
          <a:xfrm>
            <a:off x="-288925" y="314325"/>
            <a:ext cx="7562850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206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buFontTx/>
              <a:buNone/>
            </a:pPr>
            <a:r>
              <a:rPr lang="fr-FR" altLang="fr-FR" sz="2600">
                <a:solidFill>
                  <a:srgbClr val="008FA5"/>
                </a:solidFill>
                <a:latin typeface="Myriad Pro Cond" pitchFamily="34" charset="0"/>
              </a:rPr>
              <a:t>Mitigation of percussion and electrocution risk</a:t>
            </a:r>
          </a:p>
        </p:txBody>
      </p:sp>
      <p:pic>
        <p:nvPicPr>
          <p:cNvPr id="54278" name="Image 6">
            <a:extLst>
              <a:ext uri="{FF2B5EF4-FFF2-40B4-BE49-F238E27FC236}">
                <a16:creationId xmlns:a16="http://schemas.microsoft.com/office/drawing/2014/main" id="{F31382B5-F2DD-46F0-86BC-6CA0D17CCB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0" y="128588"/>
            <a:ext cx="8318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re 1">
            <a:extLst>
              <a:ext uri="{FF2B5EF4-FFF2-40B4-BE49-F238E27FC236}">
                <a16:creationId xmlns:a16="http://schemas.microsoft.com/office/drawing/2014/main" id="{F08BC999-0922-4724-9B04-6218505A318F}"/>
              </a:ext>
            </a:extLst>
          </p:cNvPr>
          <p:cNvSpPr txBox="1">
            <a:spLocks/>
          </p:cNvSpPr>
          <p:nvPr/>
        </p:nvSpPr>
        <p:spPr bwMode="auto">
          <a:xfrm>
            <a:off x="9525" y="1268413"/>
            <a:ext cx="9144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28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56323" name="Sous-titre 2">
            <a:extLst>
              <a:ext uri="{FF2B5EF4-FFF2-40B4-BE49-F238E27FC236}">
                <a16:creationId xmlns:a16="http://schemas.microsoft.com/office/drawing/2014/main" id="{BCF72FAA-9617-46EC-BA35-6933AB11FD94}"/>
              </a:ext>
            </a:extLst>
          </p:cNvPr>
          <p:cNvSpPr txBox="1">
            <a:spLocks/>
          </p:cNvSpPr>
          <p:nvPr/>
        </p:nvSpPr>
        <p:spPr bwMode="auto">
          <a:xfrm>
            <a:off x="1258888" y="1341438"/>
            <a:ext cx="9144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fr-FR" b="1">
                <a:solidFill>
                  <a:srgbClr val="008FA5"/>
                </a:solidFill>
                <a:latin typeface="Myriad Pro Cond" pitchFamily="34" charset="0"/>
              </a:rPr>
              <a:t>Thanks for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fr-FR" b="1">
                <a:solidFill>
                  <a:srgbClr val="008FA5"/>
                </a:solidFill>
                <a:latin typeface="Myriad Pro Cond" pitchFamily="34" charset="0"/>
              </a:rPr>
              <a:t>your attention !</a:t>
            </a:r>
          </a:p>
        </p:txBody>
      </p:sp>
      <p:cxnSp>
        <p:nvCxnSpPr>
          <p:cNvPr id="6" name="Connecteur droit 5">
            <a:extLst>
              <a:ext uri="{FF2B5EF4-FFF2-40B4-BE49-F238E27FC236}">
                <a16:creationId xmlns:a16="http://schemas.microsoft.com/office/drawing/2014/main" id="{F37DB52D-0F32-4241-A03E-E5A2417564E7}"/>
              </a:ext>
            </a:extLst>
          </p:cNvPr>
          <p:cNvCxnSpPr/>
          <p:nvPr/>
        </p:nvCxnSpPr>
        <p:spPr>
          <a:xfrm>
            <a:off x="4224338" y="2655888"/>
            <a:ext cx="3022600" cy="20637"/>
          </a:xfrm>
          <a:prstGeom prst="line">
            <a:avLst/>
          </a:prstGeom>
          <a:ln w="28575">
            <a:solidFill>
              <a:srgbClr val="008F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25" name="Sous-titre 2">
            <a:extLst>
              <a:ext uri="{FF2B5EF4-FFF2-40B4-BE49-F238E27FC236}">
                <a16:creationId xmlns:a16="http://schemas.microsoft.com/office/drawing/2014/main" id="{9E08E144-6D9C-4E49-AE09-1A5F815C0268}"/>
              </a:ext>
            </a:extLst>
          </p:cNvPr>
          <p:cNvSpPr txBox="1">
            <a:spLocks/>
          </p:cNvSpPr>
          <p:nvPr/>
        </p:nvSpPr>
        <p:spPr bwMode="auto">
          <a:xfrm>
            <a:off x="1189038" y="2857500"/>
            <a:ext cx="91440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fr-FR" altLang="fr-FR" sz="2000" b="1">
              <a:solidFill>
                <a:srgbClr val="008FA5"/>
              </a:solidFill>
              <a:latin typeface="Myriad Pro Cond" pitchFamily="34" charset="0"/>
            </a:endParaRPr>
          </a:p>
        </p:txBody>
      </p:sp>
      <p:sp>
        <p:nvSpPr>
          <p:cNvPr id="56326" name="Sous-titre 2">
            <a:extLst>
              <a:ext uri="{FF2B5EF4-FFF2-40B4-BE49-F238E27FC236}">
                <a16:creationId xmlns:a16="http://schemas.microsoft.com/office/drawing/2014/main" id="{12E61E4D-1A02-412A-BE8C-C2F68B969C7C}"/>
              </a:ext>
            </a:extLst>
          </p:cNvPr>
          <p:cNvSpPr txBox="1">
            <a:spLocks/>
          </p:cNvSpPr>
          <p:nvPr/>
        </p:nvSpPr>
        <p:spPr bwMode="auto">
          <a:xfrm>
            <a:off x="-71438" y="5232400"/>
            <a:ext cx="9144001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r>
              <a:rPr lang="fr-FR" altLang="fr-FR" sz="2000" b="1">
                <a:solidFill>
                  <a:srgbClr val="008FA5"/>
                </a:solidFill>
                <a:latin typeface="Myriad Pro Cond" pitchFamily="34" charset="0"/>
              </a:rPr>
              <a:t>CONTACT : </a:t>
            </a:r>
          </a:p>
          <a:p>
            <a:pPr algn="r" eaLnBrk="1" hangingPunct="1">
              <a:buFont typeface="Arial" panose="020B0604020202020204" pitchFamily="34" charset="0"/>
              <a:buNone/>
            </a:pPr>
            <a:r>
              <a:rPr lang="fr-FR" altLang="fr-FR" sz="2400" b="1">
                <a:solidFill>
                  <a:srgbClr val="008FA5"/>
                </a:solidFill>
                <a:latin typeface="Myriad Pro Cond" pitchFamily="34" charset="0"/>
              </a:rPr>
              <a:t>Marie Heuret: </a:t>
            </a:r>
            <a:r>
              <a:rPr lang="fr-FR" altLang="fr-FR" sz="2400" b="1">
                <a:solidFill>
                  <a:srgbClr val="008FA5"/>
                </a:solidFill>
                <a:latin typeface="Myriad Pro Cond" pitchFamily="34" charset="0"/>
                <a:hlinkClick r:id="rId3"/>
              </a:rPr>
              <a:t>marie.heuret@asters.asso.fr</a:t>
            </a:r>
            <a:endParaRPr lang="fr-FR" altLang="fr-FR" sz="2400" b="1">
              <a:solidFill>
                <a:srgbClr val="008FA5"/>
              </a:solidFill>
              <a:latin typeface="Myriad Pro Cond" pitchFamily="34" charset="0"/>
            </a:endParaRPr>
          </a:p>
        </p:txBody>
      </p:sp>
      <p:pic>
        <p:nvPicPr>
          <p:cNvPr id="56327" name="Image 6">
            <a:extLst>
              <a:ext uri="{FF2B5EF4-FFF2-40B4-BE49-F238E27FC236}">
                <a16:creationId xmlns:a16="http://schemas.microsoft.com/office/drawing/2014/main" id="{F294E88A-E4B8-4850-AD32-A9C9A73419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1308100"/>
            <a:ext cx="2884487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8" name="Image 1">
            <a:extLst>
              <a:ext uri="{FF2B5EF4-FFF2-40B4-BE49-F238E27FC236}">
                <a16:creationId xmlns:a16="http://schemas.microsoft.com/office/drawing/2014/main" id="{B625DD3E-D23F-41C0-B453-4E0FC4E1DA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813" y="2930525"/>
            <a:ext cx="4919662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Image 9">
            <a:extLst>
              <a:ext uri="{FF2B5EF4-FFF2-40B4-BE49-F238E27FC236}">
                <a16:creationId xmlns:a16="http://schemas.microsoft.com/office/drawing/2014/main" id="{38B96363-3BE9-4ECE-B42F-8D6EF3D02A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3" y="1368425"/>
            <a:ext cx="1425575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34EA2"/>
        </a:solid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7451</TotalTime>
  <Words>718</Words>
  <Application>Microsoft Office PowerPoint</Application>
  <PresentationFormat>Presentazione su schermo (4:3)</PresentationFormat>
  <Paragraphs>162</Paragraphs>
  <Slides>26</Slides>
  <Notes>26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32" baseType="lpstr">
      <vt:lpstr>Arial</vt:lpstr>
      <vt:lpstr>MS PGothic</vt:lpstr>
      <vt:lpstr>Calibri</vt:lpstr>
      <vt:lpstr>Myriad Pro Cond</vt:lpstr>
      <vt:lpstr>Wingdings</vt:lpstr>
      <vt:lpstr>Thème Office</vt:lpstr>
      <vt:lpstr>LIFE13/NAT/FR/000093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 DE LA PRESENTATION</dc:title>
  <dc:creator>fdidier</dc:creator>
  <cp:lastModifiedBy>Daniela Praolini</cp:lastModifiedBy>
  <cp:revision>410</cp:revision>
  <cp:lastPrinted>2014-11-13T12:52:41Z</cp:lastPrinted>
  <dcterms:created xsi:type="dcterms:W3CDTF">2013-02-05T10:28:01Z</dcterms:created>
  <dcterms:modified xsi:type="dcterms:W3CDTF">2018-05-17T09:12:24Z</dcterms:modified>
</cp:coreProperties>
</file>